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64" r:id="rId5"/>
  </p:sldMasterIdLst>
  <p:notesMasterIdLst>
    <p:notesMasterId r:id="rId15"/>
  </p:notesMasterIdLst>
  <p:handoutMasterIdLst>
    <p:handoutMasterId r:id="rId16"/>
  </p:handoutMasterIdLst>
  <p:sldIdLst>
    <p:sldId id="256" r:id="rId6"/>
    <p:sldId id="474" r:id="rId7"/>
    <p:sldId id="482" r:id="rId8"/>
    <p:sldId id="484" r:id="rId9"/>
    <p:sldId id="488" r:id="rId10"/>
    <p:sldId id="490" r:id="rId11"/>
    <p:sldId id="485" r:id="rId12"/>
    <p:sldId id="486" r:id="rId13"/>
    <p:sldId id="487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llanmörkt format 4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3" autoAdjust="0"/>
    <p:restoredTop sz="94622" autoAdjust="0"/>
  </p:normalViewPr>
  <p:slideViewPr>
    <p:cSldViewPr>
      <p:cViewPr varScale="1">
        <p:scale>
          <a:sx n="62" d="100"/>
          <a:sy n="62" d="100"/>
        </p:scale>
        <p:origin x="14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D5E67-CF48-4EF7-AB39-3CE7AFB2BC79}" type="datetimeFigureOut">
              <a:rPr lang="sv-SE" smtClean="0"/>
              <a:t>2024-03-15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F2752-EC34-4CC1-829A-F170E1D8FD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0304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379AAC-802A-4783-BF64-8944D0FD9D82}" type="datetimeFigureOut">
              <a:rPr lang="sv-SE"/>
              <a:pPr>
                <a:defRPr/>
              </a:pPr>
              <a:t>2024-03-15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6AF92B-BF07-4482-AA77-62D7D8C7A6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6785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6A1B3-F6F8-4544-8F5E-BB2C367E0724}" type="slidenum">
              <a:rPr lang="sv-SE" altLang="sv-SE" smtClean="0">
                <a:solidFill>
                  <a:prstClr val="black"/>
                </a:solidFill>
              </a:rPr>
              <a:pPr/>
              <a:t>2</a:t>
            </a:fld>
            <a:endParaRPr lang="sv-SE" alt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5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6AF92B-BF07-4482-AA77-62D7D8C7A612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199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o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tshållare för bild 5"/>
          <p:cNvSpPr>
            <a:spLocks noGrp="1"/>
          </p:cNvSpPr>
          <p:nvPr>
            <p:ph type="pic" sz="quarter" idx="12"/>
          </p:nvPr>
        </p:nvSpPr>
        <p:spPr>
          <a:xfrm>
            <a:off x="6624000" y="0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8" name="Platshållare för bild 5"/>
          <p:cNvSpPr>
            <a:spLocks noGrp="1"/>
          </p:cNvSpPr>
          <p:nvPr>
            <p:ph type="pic" sz="quarter" idx="13"/>
          </p:nvPr>
        </p:nvSpPr>
        <p:spPr>
          <a:xfrm>
            <a:off x="6624000" y="1981192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9" name="Platshållare för bild 5"/>
          <p:cNvSpPr>
            <a:spLocks noGrp="1"/>
          </p:cNvSpPr>
          <p:nvPr>
            <p:ph type="pic" sz="quarter" idx="14"/>
          </p:nvPr>
        </p:nvSpPr>
        <p:spPr>
          <a:xfrm>
            <a:off x="6624000" y="3971928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228576" y="1257288"/>
            <a:ext cx="5791232" cy="4343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7"/>
          </p:nvPr>
        </p:nvSpPr>
        <p:spPr>
          <a:xfrm>
            <a:off x="228600" y="352425"/>
            <a:ext cx="5791200" cy="7239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291586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ätts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3" descr="Mark Vapen+txt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8" y="1979613"/>
            <a:ext cx="49545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derrubrik 2"/>
          <p:cNvSpPr>
            <a:spLocks noGrp="1"/>
          </p:cNvSpPr>
          <p:nvPr>
            <p:ph type="subTitle" idx="4294967295"/>
          </p:nvPr>
        </p:nvSpPr>
        <p:spPr>
          <a:xfrm>
            <a:off x="1371600" y="4929188"/>
            <a:ext cx="6400800" cy="709612"/>
          </a:xfrm>
        </p:spPr>
        <p:txBody>
          <a:bodyPr/>
          <a:lstStyle>
            <a:lvl1pPr algn="ctr"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7B63B-392F-4680-9A9B-9960D2A6273C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Bildobjekt 6" descr="Mark Vapen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80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>
              <a:solidFill>
                <a:srgbClr val="F8F8F8"/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 altLang="sv-SE">
              <a:solidFill>
                <a:prstClr val="black"/>
              </a:solidFill>
              <a:latin typeface="Arial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27125-ABF0-4D32-AE73-D92E9D4B8039}" type="slidenum">
              <a:rPr lang="sv-SE" altLang="sv-S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alt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28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D9B88-DB15-4C14-932B-AC48B92EFB07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C5BE3-E3CB-4055-80FE-E81C7B3D18EB}" type="datetime1">
              <a:rPr lang="sv-SE">
                <a:solidFill>
                  <a:srgbClr val="F8F8F8"/>
                </a:solidFill>
              </a:rPr>
              <a:pPr>
                <a:defRPr/>
              </a:pPr>
              <a:t>2024-03-15</a:t>
            </a:fld>
            <a:endParaRPr lang="sv-SE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60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Rubrik, ClipArt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Clip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8AB5E-EADE-477C-ABC2-12400C4AA43D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56DC-8F2D-4F37-8BE0-2F18D937BD7C}" type="datetime1">
              <a:rPr lang="sv-SE">
                <a:solidFill>
                  <a:srgbClr val="F8F8F8"/>
                </a:solidFill>
              </a:rPr>
              <a:pPr>
                <a:defRPr/>
              </a:pPr>
              <a:t>2024-03-15</a:t>
            </a:fld>
            <a:endParaRPr lang="sv-SE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4C136-D0EC-43CA-A217-38E7D5F38533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FA08B-AE11-4682-870E-D7AC98812A69}" type="datetime1">
              <a:rPr lang="sv-SE">
                <a:solidFill>
                  <a:srgbClr val="F8F8F8"/>
                </a:solidFill>
              </a:rPr>
              <a:pPr>
                <a:defRPr/>
              </a:pPr>
              <a:t>2024-03-15</a:t>
            </a:fld>
            <a:endParaRPr lang="sv-SE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3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bild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7413-E67F-4002-B240-1172B7779BB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Platshållare fö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205905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952500" y="1257300"/>
            <a:ext cx="7239000" cy="4343400"/>
          </a:xfrm>
        </p:spPr>
        <p:txBody>
          <a:bodyPr/>
          <a:lstStyle/>
          <a:p>
            <a:pPr lvl="0"/>
            <a:r>
              <a:rPr lang="sv-SE" noProof="0"/>
              <a:t>Klicka på ikonen för att lägga till ett diagram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952500" y="352425"/>
            <a:ext cx="7239000" cy="7239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2DB8-4A6B-4B33-BE6F-5E3D29B3A10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13958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590528" y="442896"/>
            <a:ext cx="7781925" cy="8143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590550" y="1347788"/>
            <a:ext cx="7781925" cy="44338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C61C-C3D1-47EC-8793-890B1CF9E4D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/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169509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ätts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3" descr="Mark Vapen+txt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8" y="1979613"/>
            <a:ext cx="49545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derrubrik 2"/>
          <p:cNvSpPr>
            <a:spLocks noGrp="1"/>
          </p:cNvSpPr>
          <p:nvPr>
            <p:ph type="subTitle" idx="4294967295"/>
          </p:nvPr>
        </p:nvSpPr>
        <p:spPr>
          <a:xfrm>
            <a:off x="1371600" y="4929188"/>
            <a:ext cx="6400800" cy="709612"/>
          </a:xfrm>
        </p:spPr>
        <p:txBody>
          <a:bodyPr/>
          <a:lstStyle>
            <a:lvl1pPr algn="ctr"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7B63B-392F-4680-9A9B-9960D2A6273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7" name="Bildobjekt 6" descr="Mark Vapen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99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o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latshållare för bild 5"/>
          <p:cNvSpPr>
            <a:spLocks noGrp="1"/>
          </p:cNvSpPr>
          <p:nvPr>
            <p:ph type="pic" sz="quarter" idx="12"/>
          </p:nvPr>
        </p:nvSpPr>
        <p:spPr>
          <a:xfrm>
            <a:off x="6624000" y="0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8" name="Platshållare för bild 5"/>
          <p:cNvSpPr>
            <a:spLocks noGrp="1"/>
          </p:cNvSpPr>
          <p:nvPr>
            <p:ph type="pic" sz="quarter" idx="13"/>
          </p:nvPr>
        </p:nvSpPr>
        <p:spPr>
          <a:xfrm>
            <a:off x="6624000" y="1981192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9" name="Platshållare för bild 5"/>
          <p:cNvSpPr>
            <a:spLocks noGrp="1"/>
          </p:cNvSpPr>
          <p:nvPr>
            <p:ph type="pic" sz="quarter" idx="14"/>
          </p:nvPr>
        </p:nvSpPr>
        <p:spPr>
          <a:xfrm>
            <a:off x="6624000" y="3971928"/>
            <a:ext cx="2520000" cy="180000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228576" y="1257288"/>
            <a:ext cx="5791232" cy="4343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7"/>
          </p:nvPr>
        </p:nvSpPr>
        <p:spPr>
          <a:xfrm>
            <a:off x="228600" y="352425"/>
            <a:ext cx="5791200" cy="7239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>
                <a:solidFill>
                  <a:srgbClr val="F8F8F8"/>
                </a:solidFill>
              </a:rPr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54382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3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bild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7413-E67F-4002-B240-1172B7779BB3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>
                <a:solidFill>
                  <a:srgbClr val="F8F8F8"/>
                </a:solidFill>
              </a:rPr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166680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952500" y="1257300"/>
            <a:ext cx="7239000" cy="4343400"/>
          </a:xfrm>
        </p:spPr>
        <p:txBody>
          <a:bodyPr/>
          <a:lstStyle/>
          <a:p>
            <a:pPr lvl="0"/>
            <a:r>
              <a:rPr lang="sv-SE" noProof="0"/>
              <a:t>Klicka på ikonen för att lägga till ett diagram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952500" y="352425"/>
            <a:ext cx="7239000" cy="7239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2DB8-4A6B-4B33-BE6F-5E3D29B3A109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>
                <a:solidFill>
                  <a:srgbClr val="F8F8F8"/>
                </a:solidFill>
              </a:rPr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7532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Mark Vapen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24600"/>
            <a:ext cx="1168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590528" y="442896"/>
            <a:ext cx="7781925" cy="8143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590550" y="1347788"/>
            <a:ext cx="7781925" cy="44338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C61C-C3D1-47EC-8793-890B1CF9E4D9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sv-SE">
                <a:solidFill>
                  <a:srgbClr val="F8F8F8"/>
                </a:solidFill>
              </a:rPr>
              <a:t>&lt;DATUM&gt;</a:t>
            </a:r>
          </a:p>
        </p:txBody>
      </p:sp>
    </p:spTree>
    <p:extLst>
      <p:ext uri="{BB962C8B-B14F-4D97-AF65-F5344CB8AC3E}">
        <p14:creationId xmlns:p14="http://schemas.microsoft.com/office/powerpoint/2010/main" val="113664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CC6C86-A2BE-4D9D-AB4F-661204AD95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sv-SE"/>
              <a:t>&lt;DATUM&gt;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CC6C86-A2BE-4D9D-AB4F-661204AD95A5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sv-SE">
                <a:solidFill>
                  <a:srgbClr val="F8F8F8"/>
                </a:solidFill>
                <a:latin typeface="Arial"/>
              </a:rPr>
              <a:t>&lt;DATUM&gt;</a:t>
            </a:r>
            <a:endParaRPr lang="sv-SE" dirty="0">
              <a:solidFill>
                <a:srgbClr val="F8F8F8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859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2" r:id="rId6"/>
    <p:sldLayoutId id="2147483773" r:id="rId7"/>
    <p:sldLayoutId id="2147483774" r:id="rId8"/>
    <p:sldLayoutId id="2147483775" r:id="rId9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Underrubrik 2"/>
          <p:cNvSpPr>
            <a:spLocks noGrp="1"/>
          </p:cNvSpPr>
          <p:nvPr>
            <p:ph type="subTitle" idx="4294967295"/>
          </p:nvPr>
        </p:nvSpPr>
        <p:spPr>
          <a:xfrm>
            <a:off x="1371600" y="4941168"/>
            <a:ext cx="6400800" cy="100811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sv-SE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sv-SE" altLang="sv-SE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140200" y="6308725"/>
            <a:ext cx="1584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sv-SE" altLang="sv-SE" sz="1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85800" y="6282871"/>
            <a:ext cx="7772400" cy="3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sv-SE" altLang="sv-S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105" name="Picture 9" descr="mark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92825"/>
            <a:ext cx="11430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D2064B-E795-C134-C584-5FA0AF5509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Mina första 39 år med anställningar </a:t>
            </a:r>
            <a:r>
              <a:rPr lang="sv-SE" dirty="0">
                <a:sym typeface="Wingdings" panose="05000000000000000000" pitchFamily="2" charset="2"/>
              </a:rPr>
              <a:t>Miljö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415F71-7C96-1843-AECE-678279C193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7544" y="1052736"/>
            <a:ext cx="7781925" cy="4433887"/>
          </a:xfrm>
        </p:spPr>
        <p:txBody>
          <a:bodyPr/>
          <a:lstStyle/>
          <a:p>
            <a:r>
              <a:rPr lang="sv-SE" dirty="0"/>
              <a:t>1985, 1986,1988: Naturskoleinventering, provtagare, inventerare för Sundsvalls kommun; totalt c:a 4 månader</a:t>
            </a:r>
          </a:p>
          <a:p>
            <a:r>
              <a:rPr lang="sv-SE" dirty="0"/>
              <a:t>1989</a:t>
            </a:r>
            <a:r>
              <a:rPr lang="sv-SE" dirty="0">
                <a:sym typeface="Wingdings" panose="05000000000000000000" pitchFamily="2" charset="2"/>
              </a:rPr>
              <a:t> Nu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2 år som miljöinspektör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17 år som miljöinspektör med samordningsroll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16 år som chef; miljöchef eller + bygg, plan, samhällsbyggnad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537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FB1A4C99-3004-B715-DEF8-3403E34B43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Händelser genom åren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C89446-825F-D61B-CDEF-799601AC1D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1986 Tjernobylolyckan med radioaktivt nedfall över Norrlandskusten</a:t>
            </a:r>
          </a:p>
          <a:p>
            <a:r>
              <a:rPr lang="sv-SE" dirty="0"/>
              <a:t>1989	 Överföring av tillsyn över miljöfarliga verksamheter från länsstyrelserna till kommunerna </a:t>
            </a:r>
          </a:p>
          <a:p>
            <a:r>
              <a:rPr lang="sv-SE" dirty="0"/>
              <a:t>1989 Penna och papper, skrev ”kladdar” till assistent för utskrift</a:t>
            </a:r>
          </a:p>
          <a:p>
            <a:r>
              <a:rPr lang="sv-SE" dirty="0"/>
              <a:t> Långa checklistor, tid till inläsning, bra arbetsmiljö</a:t>
            </a:r>
          </a:p>
          <a:p>
            <a:r>
              <a:rPr lang="sv-SE" dirty="0"/>
              <a:t> Miljöförvaltning med 4 anställda (MN med 7+7)</a:t>
            </a:r>
          </a:p>
          <a:p>
            <a:r>
              <a:rPr lang="sv-SE" dirty="0"/>
              <a:t>1991 Egen dator! </a:t>
            </a:r>
          </a:p>
          <a:p>
            <a:r>
              <a:rPr lang="sv-SE" dirty="0"/>
              <a:t> Miljöfarliga verksamheter? Gula sidorna helnattsjobb</a:t>
            </a:r>
          </a:p>
          <a:p>
            <a:r>
              <a:rPr lang="sv-SE" dirty="0"/>
              <a:t>1995 Lånemobiltelefon</a:t>
            </a:r>
          </a:p>
          <a:p>
            <a:r>
              <a:rPr lang="sv-SE" dirty="0"/>
              <a:t>1995 Internet!</a:t>
            </a:r>
          </a:p>
          <a:p>
            <a:r>
              <a:rPr lang="sv-SE" dirty="0"/>
              <a:t>1996 Agenda 21 i Borås kommun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090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1FF519A0-D813-25CF-4966-0B2F775424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Händelser genom åren, forts.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B14844-9381-F90D-0E56-D669420F87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1998 Egen mobiltelefon!</a:t>
            </a:r>
          </a:p>
          <a:p>
            <a:r>
              <a:rPr lang="sv-SE" dirty="0"/>
              <a:t>1998-2000 Miljöstyrningsprojekt i Sjuhärad</a:t>
            </a:r>
          </a:p>
          <a:p>
            <a:r>
              <a:rPr lang="sv-SE" dirty="0"/>
              <a:t>1999 Miljöbalken som ersatte många lagar; </a:t>
            </a:r>
            <a:r>
              <a:rPr lang="sv-SE" dirty="0" err="1"/>
              <a:t>bl</a:t>
            </a:r>
            <a:r>
              <a:rPr lang="sv-SE" dirty="0"/>
              <a:t> a omvänd bevisbörda för hälsoskyddet</a:t>
            </a:r>
          </a:p>
          <a:p>
            <a:r>
              <a:rPr lang="sv-SE" dirty="0"/>
              <a:t>2004-2007 Djurskyddsmyndigheten, Skara</a:t>
            </a:r>
          </a:p>
          <a:p>
            <a:r>
              <a:rPr lang="sv-SE" dirty="0"/>
              <a:t>2005 Rökförbud serveringsställen</a:t>
            </a:r>
          </a:p>
          <a:p>
            <a:r>
              <a:rPr lang="sv-SE" dirty="0"/>
              <a:t>2005 Sverige med i EU/EG</a:t>
            </a:r>
          </a:p>
          <a:p>
            <a:r>
              <a:rPr lang="sv-SE" dirty="0"/>
              <a:t>2006/2007 Paradigmskifte </a:t>
            </a:r>
            <a:r>
              <a:rPr lang="sv-SE" dirty="0" err="1"/>
              <a:t>livsmedelstillsyn</a:t>
            </a:r>
            <a:r>
              <a:rPr lang="sv-SE" dirty="0" err="1">
                <a:sym typeface="Wingdings" panose="05000000000000000000" pitchFamily="2" charset="2"/>
              </a:rPr>
              <a:t>livsmedelskontroll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2007 Solarietillsynen från staten till kommunerna (möjligt för kommunerna att ta över frivilligt från 1991)</a:t>
            </a:r>
          </a:p>
          <a:p>
            <a:r>
              <a:rPr lang="sv-SE" dirty="0">
                <a:sym typeface="Wingdings" panose="05000000000000000000" pitchFamily="2" charset="2"/>
              </a:rPr>
              <a:t>2011, 2 maj Stora förändringar i PBL: höga sanktionsavgifter</a:t>
            </a:r>
          </a:p>
          <a:p>
            <a:r>
              <a:rPr lang="sv-SE" dirty="0">
                <a:sym typeface="Wingdings" panose="05000000000000000000" pitchFamily="2" charset="2"/>
              </a:rPr>
              <a:t>2017 + 20% högre intäkter bygglov genom beslut om storstadsnära kommun för Öckerö kommun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184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7212CC7B-5AA1-DCF7-9D3C-044C5B4793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Utmaningar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5E9455-4F8E-C955-A24E-0B65C3C658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altLang="sv-SE" dirty="0"/>
              <a:t>Arbetar med stort och smått; prövning, tillsyn/kontroll, rådgivning och information.</a:t>
            </a:r>
          </a:p>
          <a:p>
            <a:r>
              <a:rPr lang="sv-SE" altLang="sv-SE" dirty="0"/>
              <a:t>Ta extra hänsyn till svaga, mer utsatta grupper såsom unga, äldre, funktionsnedsatta.</a:t>
            </a:r>
          </a:p>
          <a:p>
            <a:r>
              <a:rPr lang="sv-SE" altLang="sv-SE" dirty="0"/>
              <a:t>Skydda människor, djur och natur.  </a:t>
            </a:r>
          </a:p>
          <a:p>
            <a:r>
              <a:rPr lang="sv-SE" altLang="sv-SE" dirty="0"/>
              <a:t>Miljöbalken tar sikte även på kommande generationer.</a:t>
            </a:r>
            <a:r>
              <a:rPr lang="sv-SE" dirty="0"/>
              <a:t> Bra verksamhet; som kan bli successivt ännu bättre. </a:t>
            </a:r>
          </a:p>
          <a:p>
            <a:r>
              <a:rPr lang="sv-SE" dirty="0"/>
              <a:t>Engagerade medarbetare; god kommunikation och bemötande.</a:t>
            </a:r>
          </a:p>
          <a:p>
            <a:r>
              <a:rPr lang="sv-SE" dirty="0"/>
              <a:t>Vi hinner med mycket; men inte allt </a:t>
            </a:r>
            <a:r>
              <a:rPr lang="sv-SE" dirty="0">
                <a:sym typeface="Wingdings" panose="05000000000000000000" pitchFamily="2" charset="2"/>
              </a:rPr>
              <a:t>stress.</a:t>
            </a:r>
            <a:endParaRPr lang="sv-SE" dirty="0"/>
          </a:p>
          <a:p>
            <a:r>
              <a:rPr lang="sv-SE" dirty="0"/>
              <a:t>Personalomsättning påverkar verksamheten starkt.</a:t>
            </a:r>
          </a:p>
          <a:p>
            <a:r>
              <a:rPr lang="sv-SE" dirty="0"/>
              <a:t>Snäv budgetram där intäktsgivande uppgifter </a:t>
            </a:r>
            <a:r>
              <a:rPr lang="sv-SE" dirty="0" err="1"/>
              <a:t>prioriteras</a:t>
            </a:r>
            <a:r>
              <a:rPr lang="sv-SE" dirty="0" err="1">
                <a:sym typeface="Wingdings" panose="05000000000000000000" pitchFamily="2" charset="2"/>
              </a:rPr>
              <a:t>stress</a:t>
            </a:r>
            <a:r>
              <a:rPr lang="sv-SE" dirty="0">
                <a:sym typeface="Wingdings" panose="05000000000000000000" pitchFamily="2" charset="2"/>
              </a:rPr>
              <a:t>.</a:t>
            </a:r>
            <a:endParaRPr lang="sv-SE" dirty="0"/>
          </a:p>
          <a:p>
            <a:r>
              <a:rPr lang="sv-SE" dirty="0"/>
              <a:t>Hög servicenivå; vissa nedprioriteringar.</a:t>
            </a:r>
          </a:p>
          <a:p>
            <a:r>
              <a:rPr lang="sv-SE" dirty="0"/>
              <a:t>Verksamhetsutveckling</a:t>
            </a:r>
          </a:p>
          <a:p>
            <a:endParaRPr lang="sv-SE" alt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213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C920ED-847C-34B6-BBA0-D41E2488D883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54" b="6954"/>
          <a:stretch/>
        </p:blipFill>
        <p:spPr>
          <a:xfrm>
            <a:off x="467544" y="260648"/>
            <a:ext cx="7935018" cy="5212440"/>
          </a:xfrm>
          <a:noFill/>
        </p:spPr>
      </p:pic>
    </p:spTree>
    <p:extLst>
      <p:ext uri="{BB962C8B-B14F-4D97-AF65-F5344CB8AC3E}">
        <p14:creationId xmlns:p14="http://schemas.microsoft.com/office/powerpoint/2010/main" val="356782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77A5D412-88CD-E891-AE61-C166F3E9A8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Några av alla snackisar genom åren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696DB1-8682-56CD-58A8-93BFFAA146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Organisationsförändringar på nämnd och förvaltningsnivå</a:t>
            </a:r>
          </a:p>
          <a:p>
            <a:r>
              <a:rPr lang="sv-SE" dirty="0"/>
              <a:t>Rättviksmodellen; Förskottsdebitering </a:t>
            </a:r>
            <a:r>
              <a:rPr lang="sv-SE" dirty="0">
                <a:sym typeface="Wingdings" panose="05000000000000000000" pitchFamily="2" charset="2"/>
              </a:rPr>
              <a:t>efterhandsdebitering</a:t>
            </a:r>
            <a:endParaRPr lang="sv-SE" dirty="0"/>
          </a:p>
          <a:p>
            <a:r>
              <a:rPr lang="sv-SE" dirty="0"/>
              <a:t>Miljökontoret som tillsynsmyndighet med myndighetsutövning, rådgivning och information</a:t>
            </a:r>
          </a:p>
          <a:p>
            <a:r>
              <a:rPr lang="sv-SE" dirty="0"/>
              <a:t>Näringslivsrankingar; Svenskt Näringsliv, INSIKT </a:t>
            </a:r>
          </a:p>
          <a:p>
            <a:r>
              <a:rPr lang="sv-SE" dirty="0"/>
              <a:t>Agenda 21, Miljömål, Folkhälsomål, Agenda 2030</a:t>
            </a:r>
          </a:p>
          <a:p>
            <a:r>
              <a:rPr lang="sv-SE" dirty="0"/>
              <a:t>Prioritering utifrån intäkter eller miljönytta?</a:t>
            </a:r>
          </a:p>
          <a:p>
            <a:r>
              <a:rPr lang="sv-SE" dirty="0"/>
              <a:t>Hur ska vi arbeta? Cellkontor, aktivitetsbaserat kontorslandskap, öppet landskap, hemma (distans), på </a:t>
            </a:r>
            <a:r>
              <a:rPr lang="sv-SE" dirty="0" err="1"/>
              <a:t>cafeét</a:t>
            </a:r>
            <a:r>
              <a:rPr lang="sv-SE" dirty="0"/>
              <a:t>, på bussen???</a:t>
            </a:r>
          </a:p>
          <a:p>
            <a:r>
              <a:rPr lang="sv-SE" dirty="0"/>
              <a:t>Servicegarantier/serviceåtaganden; Värdeord</a:t>
            </a:r>
          </a:p>
          <a:p>
            <a:r>
              <a:rPr lang="sv-SE" dirty="0"/>
              <a:t>Arbeta tillsammans inte ”stuprännor” utan ”hängrännor”</a:t>
            </a:r>
          </a:p>
          <a:p>
            <a:r>
              <a:rPr lang="sv-SE" dirty="0"/>
              <a:t>Flyttning av alkohol, tobak och receptfria läkemedel från Socialförvaltningar till miljökontoren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;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963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2C7D751-1BD8-BB1F-F363-80FA40631D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Fortsättningen ; framtidsspaning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ABE78C-8BB9-9A29-1E3D-F0A0C0C4E4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Vi behöver många gånger förklara vad vi och vår personal arbetar med och varför. Lite märkliga frågor från de som anställt oss tycker jag.</a:t>
            </a:r>
          </a:p>
          <a:p>
            <a:r>
              <a:rPr lang="sv-SE" dirty="0"/>
              <a:t>Livsmedelskontrollen i gungning för närvarande. Intäktsminskningar, mycket strul, risk för tappade sugar hos vår livsmedelsinspektörer. </a:t>
            </a:r>
            <a:r>
              <a:rPr lang="sv-SE"/>
              <a:t>Detta behöver lösas.</a:t>
            </a:r>
            <a:endParaRPr lang="sv-SE" dirty="0"/>
          </a:p>
          <a:p>
            <a:r>
              <a:rPr lang="sv-SE" dirty="0"/>
              <a:t>Jag fick en gång frågan från </a:t>
            </a:r>
            <a:r>
              <a:rPr lang="sv-SE" dirty="0" err="1"/>
              <a:t>Stenungsundsposten</a:t>
            </a:r>
            <a:r>
              <a:rPr lang="sv-SE" dirty="0"/>
              <a:t> som nytillträdd miljöchef i Tjörns kommun om vad som jag såg som det ultimata läget för vårt kommunal miljö- och hälsoskyddsarbete och jag svarade ”Att vi inte längre behövs när alla sköter sig exemplariskt; ingen myndighet behövs längre.</a:t>
            </a:r>
          </a:p>
          <a:p>
            <a:r>
              <a:rPr lang="sv-SE" dirty="0"/>
              <a:t>Tyvärr tror jag att det är en utopi så behovet av oss och dem efter oss består.</a:t>
            </a:r>
          </a:p>
        </p:txBody>
      </p:sp>
    </p:spTree>
    <p:extLst>
      <p:ext uri="{BB962C8B-B14F-4D97-AF65-F5344CB8AC3E}">
        <p14:creationId xmlns:p14="http://schemas.microsoft.com/office/powerpoint/2010/main" val="253979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E16D791-61D7-BCBC-85F0-65D408B2D7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altLang="sv-SE" sz="2800" dirty="0"/>
              <a:t>LITE TANKAR OM PLANERING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A1B6F2-0E3B-E148-61A2-099ABC95E7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eaLnBrk="1" hangingPunct="1"/>
            <a:r>
              <a:rPr lang="sv-SE" altLang="sv-SE" sz="2000" dirty="0"/>
              <a:t>Om man inte vet vart man ska, är det ju ingen idé att skynda sig. Man vet ju ändå inte när man är framme (Nalle Puh).</a:t>
            </a:r>
          </a:p>
          <a:p>
            <a:pPr eaLnBrk="1" hangingPunct="1"/>
            <a:endParaRPr lang="sv-SE" altLang="sv-SE" sz="2000" dirty="0"/>
          </a:p>
          <a:p>
            <a:pPr eaLnBrk="1" hangingPunct="1"/>
            <a:r>
              <a:rPr lang="sv-SE" altLang="sv-SE" sz="2000" dirty="0"/>
              <a:t>Det är sannolikt att något osannolikt inträffar.</a:t>
            </a:r>
          </a:p>
          <a:p>
            <a:pPr eaLnBrk="1" hangingPunct="1"/>
            <a:endParaRPr lang="sv-SE" altLang="sv-SE" sz="2000" dirty="0"/>
          </a:p>
          <a:p>
            <a:pPr eaLnBrk="1" hangingPunct="1"/>
            <a:r>
              <a:rPr lang="sv-SE" altLang="sv-SE" sz="2000" dirty="0"/>
              <a:t>Ju mer man tänker desto mer inser man att det inte finns något enkelt svar (Nalle Puh).</a:t>
            </a:r>
          </a:p>
          <a:p>
            <a:pPr eaLnBrk="1" hangingPunct="1"/>
            <a:endParaRPr lang="sv-SE" altLang="sv-SE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2372652"/>
      </p:ext>
    </p:extLst>
  </p:cSld>
  <p:clrMapOvr>
    <a:masterClrMapping/>
  </p:clrMapOvr>
</p:sld>
</file>

<file path=ppt/theme/theme1.xml><?xml version="1.0" encoding="utf-8"?>
<a:theme xmlns:a="http://schemas.openxmlformats.org/drawingml/2006/main" name="Mark grundmall">
  <a:themeElements>
    <a:clrScheme name="Mark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506E31"/>
      </a:accent1>
      <a:accent2>
        <a:srgbClr val="6E8739"/>
      </a:accent2>
      <a:accent3>
        <a:srgbClr val="FFD900"/>
      </a:accent3>
      <a:accent4>
        <a:srgbClr val="A2AD5B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Mark grundmall">
  <a:themeElements>
    <a:clrScheme name="Mark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506E31"/>
      </a:accent1>
      <a:accent2>
        <a:srgbClr val="6E8739"/>
      </a:accent2>
      <a:accent3>
        <a:srgbClr val="FFD900"/>
      </a:accent3>
      <a:accent4>
        <a:srgbClr val="A2AD5B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dokument" ma:contentTypeID="0x010100BFEBCD3C3F7B8B42BE0E202802144DD400A8FDE6F7BA59084DA5752BAB40D2ACA1" ma:contentTypeVersion="6" ma:contentTypeDescription="PowerPointdokument baserat på kommunens PowerPointmall" ma:contentTypeScope="" ma:versionID="dc1ca541748a4114b6e6d968c750f1f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dced8e793f5773e4317ee266334cc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axOccurs="1" ma:index="8" ma:displayName="Författare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01FB7E-4FAD-4DEE-B9F3-7A2CC6EB8C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C890B7-F424-4D76-8D6D-7275BA4692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905D6F-5BDA-41A0-989D-5A8B62242FB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Mark grundmall</Template>
  <TotalTime>6017</TotalTime>
  <Words>598</Words>
  <Application>Microsoft Office PowerPoint</Application>
  <PresentationFormat>Bildspel på skärmen (4:3)</PresentationFormat>
  <Paragraphs>70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Mark grundmall</vt:lpstr>
      <vt:lpstr>5_Mark grundmall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Marks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Svante.Brandin@mark.se</dc:creator>
  <cp:lastModifiedBy>Kennet Jonsson</cp:lastModifiedBy>
  <cp:revision>237</cp:revision>
  <dcterms:created xsi:type="dcterms:W3CDTF">2012-05-03T05:34:53Z</dcterms:created>
  <dcterms:modified xsi:type="dcterms:W3CDTF">2024-03-15T03:48:58Z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0x010100BFEBCD3C3F7B8B42BE0E202802144DD400A8FDE6F7BA59084DA5752BAB40D2ACA1</vt:lpwstr>
  </property>
</Properties>
</file>