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Override4.xml" ContentType="application/vnd.openxmlformats-officedocument.themeOverrid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  <p:sldMasterId id="2147483692" r:id="rId3"/>
    <p:sldMasterId id="2147483704" r:id="rId4"/>
    <p:sldMasterId id="2147483716" r:id="rId5"/>
    <p:sldMasterId id="2147483728" r:id="rId6"/>
  </p:sldMasterIdLst>
  <p:notesMasterIdLst>
    <p:notesMasterId r:id="rId16"/>
  </p:notesMasterIdLst>
  <p:sldIdLst>
    <p:sldId id="256" r:id="rId7"/>
    <p:sldId id="263" r:id="rId8"/>
    <p:sldId id="259" r:id="rId9"/>
    <p:sldId id="260" r:id="rId10"/>
    <p:sldId id="264" r:id="rId11"/>
    <p:sldId id="267" r:id="rId12"/>
    <p:sldId id="271" r:id="rId13"/>
    <p:sldId id="266" r:id="rId14"/>
    <p:sldId id="268" r:id="rId15"/>
  </p:sldIdLst>
  <p:sldSz cx="9144000" cy="6858000" type="screen4x3"/>
  <p:notesSz cx="6789738" cy="9929813"/>
  <p:defaultTextStyle>
    <a:defPPr>
      <a:defRPr lang="sv-SE"/>
    </a:defPPr>
    <a:lvl1pPr marL="0" algn="l" defTabSz="913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653" algn="l" defTabSz="913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303" algn="l" defTabSz="913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956" algn="l" defTabSz="913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607" algn="l" defTabSz="913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259" algn="l" defTabSz="913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909" algn="l" defTabSz="913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560" algn="l" defTabSz="913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213" algn="l" defTabSz="913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86B"/>
    <a:srgbClr val="5F5F5F"/>
    <a:srgbClr val="717F81"/>
    <a:srgbClr val="7E99AA"/>
    <a:srgbClr val="717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2416" autoAdjust="0"/>
  </p:normalViewPr>
  <p:slideViewPr>
    <p:cSldViewPr>
      <p:cViewPr>
        <p:scale>
          <a:sx n="70" d="100"/>
          <a:sy n="70" d="100"/>
        </p:scale>
        <p:origin x="-1362" y="-72"/>
      </p:cViewPr>
      <p:guideLst>
        <p:guide orient="horz" pos="2160"/>
        <p:guide pos="2880"/>
        <p:guide pos="5603"/>
      </p:guideLst>
    </p:cSldViewPr>
  </p:slideViewPr>
  <p:outlineViewPr>
    <p:cViewPr>
      <p:scale>
        <a:sx n="33" d="100"/>
        <a:sy n="33" d="100"/>
      </p:scale>
      <p:origin x="0" y="82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DA4F-C733-4485-BCAA-ED66A1937FEB}" type="datetimeFigureOut">
              <a:rPr lang="sv-SE" smtClean="0"/>
              <a:t>2016-03-16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8974" y="4716661"/>
            <a:ext cx="543179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E7156-62F3-4CA3-9C03-D68BF7374B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727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30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653" algn="l" defTabSz="91330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303" algn="l" defTabSz="91330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9956" algn="l" defTabSz="91330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6607" algn="l" defTabSz="91330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3259" algn="l" defTabSz="91330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9909" algn="l" defTabSz="91330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6560" algn="l" defTabSz="91330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3213" algn="l" defTabSz="91330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Syftet med projektet</a:t>
            </a:r>
          </a:p>
          <a:p>
            <a:r>
              <a:rPr lang="sv-SE" dirty="0" smtClean="0"/>
              <a:t>Vi driver 15 delprojekt</a:t>
            </a:r>
          </a:p>
          <a:p>
            <a:r>
              <a:rPr lang="sv-SE" dirty="0" smtClean="0"/>
              <a:t>Slut vid årsskiftet</a:t>
            </a:r>
          </a:p>
          <a:p>
            <a:r>
              <a:rPr lang="sv-SE" dirty="0" smtClean="0"/>
              <a:t>Vi har en referensgrupp,</a:t>
            </a:r>
            <a:r>
              <a:rPr lang="sv-SE" baseline="0" dirty="0" smtClean="0"/>
              <a:t> inte använt den än, bjudit in till Forum, 30 maj föreslaget</a:t>
            </a: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6626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AVVÄGNINGAR</a:t>
            </a:r>
          </a:p>
          <a:p>
            <a:r>
              <a:rPr lang="sv-SE" dirty="0" smtClean="0"/>
              <a:t>Avvägningar mellan samhällsmål</a:t>
            </a:r>
            <a:br>
              <a:rPr lang="sv-SE" dirty="0" smtClean="0"/>
            </a:br>
            <a:r>
              <a:rPr lang="sv-SE" dirty="0" smtClean="0"/>
              <a:t>Inspel till miljöforskningsrådet, utlysningstext på gång</a:t>
            </a:r>
            <a:br>
              <a:rPr lang="sv-SE" dirty="0" smtClean="0"/>
            </a:br>
            <a:r>
              <a:rPr lang="sv-SE" dirty="0" smtClean="0"/>
              <a:t>Vi tittar på faktorer som ska ingå i avvägningarna och vad som inte ska ingå</a:t>
            </a:r>
          </a:p>
          <a:p>
            <a:pPr marL="0" indent="0">
              <a:buNone/>
            </a:pPr>
            <a:r>
              <a:rPr lang="sv-SE" dirty="0" smtClean="0"/>
              <a:t>HÄNSYNSREGLERNA</a:t>
            </a:r>
          </a:p>
          <a:p>
            <a:r>
              <a:rPr lang="sv-SE" dirty="0" smtClean="0"/>
              <a:t>Systemfrågan – Praxisgenomgång pågår</a:t>
            </a:r>
            <a:br>
              <a:rPr lang="sv-SE" dirty="0" smtClean="0"/>
            </a:br>
            <a:r>
              <a:rPr lang="sv-SE" dirty="0" smtClean="0"/>
              <a:t>För 2013 ser vi att i färre än hälften av ärendena i MÖD  så hänvisar man på något sätt till 2 kap, sparsamt med argumentering och redovisning</a:t>
            </a:r>
          </a:p>
          <a:p>
            <a:r>
              <a:rPr lang="sv-SE" dirty="0" smtClean="0"/>
              <a:t>Försiktighet och BMT</a:t>
            </a:r>
            <a:br>
              <a:rPr lang="sv-SE" dirty="0" smtClean="0"/>
            </a:br>
            <a:r>
              <a:rPr lang="sv-SE" dirty="0" smtClean="0"/>
              <a:t>Praxisgenomgång, resonemang och avvägningar</a:t>
            </a:r>
          </a:p>
          <a:p>
            <a:r>
              <a:rPr lang="sv-SE" dirty="0" smtClean="0"/>
              <a:t>Lokalisering – Kopplar också till underlag och 6 kap</a:t>
            </a:r>
          </a:p>
          <a:p>
            <a:r>
              <a:rPr lang="sv-SE" dirty="0" smtClean="0"/>
              <a:t>Rimlighet – Begreppsförklaringar och klargörande metod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TILLSYN</a:t>
            </a:r>
          </a:p>
          <a:p>
            <a:pPr marL="285750" indent="-285750"/>
            <a:r>
              <a:rPr lang="sv-SE" dirty="0" smtClean="0"/>
              <a:t>Effektiv rättssäker och likvärdig tillsyn</a:t>
            </a:r>
          </a:p>
          <a:p>
            <a:pPr marL="537452" lvl="1" indent="-285750"/>
            <a:r>
              <a:rPr lang="sv-SE" dirty="0" smtClean="0"/>
              <a:t>Vi kommer att ge inspel till kommande utredning</a:t>
            </a:r>
          </a:p>
          <a:p>
            <a:pPr marL="537452" lvl="1" indent="-285750"/>
            <a:r>
              <a:rPr lang="sv-SE" dirty="0" smtClean="0"/>
              <a:t>NV ser över vilken roll vi kan ta, </a:t>
            </a:r>
            <a:r>
              <a:rPr lang="sv-SE" dirty="0" smtClean="0">
                <a:solidFill>
                  <a:srgbClr val="FF0000"/>
                </a:solidFill>
              </a:rPr>
              <a:t>12 punkter</a:t>
            </a:r>
          </a:p>
          <a:p>
            <a:pPr marL="285750" indent="-285750"/>
            <a:r>
              <a:rPr lang="sv-SE" dirty="0" smtClean="0"/>
              <a:t>Rätt kompetens och resurser</a:t>
            </a:r>
          </a:p>
          <a:p>
            <a:pPr marL="537452" lvl="1" indent="-285750"/>
            <a:r>
              <a:rPr lang="sv-SE" dirty="0" smtClean="0"/>
              <a:t>Aktuell studie, bygger på kunskap</a:t>
            </a:r>
          </a:p>
          <a:p>
            <a:pPr marL="537452" lvl="1" indent="-285750"/>
            <a:r>
              <a:rPr lang="sv-SE" dirty="0" smtClean="0"/>
              <a:t>Tittar på möjliga nyckeltal, för att kunna följa och beskriva</a:t>
            </a:r>
          </a:p>
          <a:p>
            <a:pPr marL="285750" indent="-285750"/>
            <a:r>
              <a:rPr lang="sv-SE" dirty="0" smtClean="0"/>
              <a:t>Utvecklad uppföljning av tillsynen</a:t>
            </a:r>
          </a:p>
          <a:p>
            <a:pPr marL="537452" lvl="1" indent="-285750"/>
            <a:r>
              <a:rPr lang="sv-SE" dirty="0" smtClean="0"/>
              <a:t>Enkäten sammanställs, 250 kommuner har svarat och alla Länsstyrelser</a:t>
            </a:r>
          </a:p>
          <a:p>
            <a:pPr marL="537452" lvl="1" indent="-285750"/>
            <a:r>
              <a:rPr lang="sv-SE" dirty="0" smtClean="0"/>
              <a:t>Redovisning i mitten april</a:t>
            </a:r>
          </a:p>
          <a:p>
            <a:pPr marL="537452" lvl="1" indent="-285750"/>
            <a:r>
              <a:rPr lang="sv-SE" dirty="0" smtClean="0"/>
              <a:t>Alla data kommer att vara öppna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NV:s ROLL</a:t>
            </a:r>
          </a:p>
          <a:p>
            <a:pPr marL="285750" indent="-285750"/>
            <a:r>
              <a:rPr lang="sv-SE" dirty="0" smtClean="0"/>
              <a:t>En tydlig miljöbalksmyndighet</a:t>
            </a:r>
          </a:p>
          <a:p>
            <a:pPr marL="537452" lvl="1" indent="-285750"/>
            <a:r>
              <a:rPr lang="sv-SE" dirty="0" smtClean="0"/>
              <a:t>Projektet har lämnat inspel inför omorganisationen</a:t>
            </a:r>
          </a:p>
          <a:p>
            <a:pPr marL="789144" lvl="2" indent="-285750"/>
            <a:r>
              <a:rPr lang="sv-SE" dirty="0" smtClean="0"/>
              <a:t>Ex. Koppling mellan MB och MKM, Koppling tillsyn/Prövning, Uppföljning och utvärdering av NV:s arbete med MB</a:t>
            </a:r>
          </a:p>
          <a:p>
            <a:pPr marL="537452" lvl="1" indent="-285750"/>
            <a:r>
              <a:rPr lang="sv-SE" dirty="0" smtClean="0"/>
              <a:t>Ny GD: Enklare, öppnare och med fokus på miljömålen</a:t>
            </a:r>
          </a:p>
          <a:p>
            <a:pPr marL="0" indent="0">
              <a:buNone/>
            </a:pP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PRÖVNING</a:t>
            </a:r>
          </a:p>
          <a:p>
            <a:pPr marL="285750" indent="-285750"/>
            <a:r>
              <a:rPr lang="sv-SE" dirty="0" smtClean="0"/>
              <a:t>Rätt underlag</a:t>
            </a:r>
          </a:p>
          <a:p>
            <a:pPr marL="537452" lvl="1" indent="-285750"/>
            <a:r>
              <a:rPr lang="sv-SE" dirty="0" smtClean="0"/>
              <a:t>Informerat dep. om inspelen gällande 6 kap </a:t>
            </a:r>
            <a:br>
              <a:rPr lang="sv-SE" dirty="0" smtClean="0"/>
            </a:br>
            <a:r>
              <a:rPr lang="sv-SE" dirty="0" smtClean="0"/>
              <a:t>50/777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sv-SE" dirty="0" smtClean="0"/>
              <a:t>Transparenta domskäl</a:t>
            </a:r>
          </a:p>
          <a:p>
            <a:pPr marL="537452" lvl="1" indent="-285750"/>
            <a:r>
              <a:rPr lang="sv-SE" dirty="0" smtClean="0"/>
              <a:t>Kopplar till 2 kap, praxisgenomgång</a:t>
            </a:r>
          </a:p>
          <a:p>
            <a:pPr marL="537452" lvl="1" indent="-285750"/>
            <a:r>
              <a:rPr lang="sv-SE" dirty="0" smtClean="0"/>
              <a:t>Vi behöver en taktik</a:t>
            </a:r>
          </a:p>
          <a:p>
            <a:pPr marL="285750" indent="-285750"/>
            <a:r>
              <a:rPr lang="sv-SE" dirty="0" smtClean="0"/>
              <a:t>Omprövning och tidsbegränsning som verktyg</a:t>
            </a:r>
          </a:p>
          <a:p>
            <a:pPr marL="537452" lvl="1" indent="-285750"/>
            <a:r>
              <a:rPr lang="sv-SE" dirty="0" smtClean="0"/>
              <a:t>Enkät ute, svar den 18:e mars</a:t>
            </a:r>
          </a:p>
          <a:p>
            <a:pPr marL="537452" lvl="1" indent="-285750"/>
            <a:r>
              <a:rPr lang="sv-SE" dirty="0" smtClean="0"/>
              <a:t>Indikationer:</a:t>
            </a:r>
          </a:p>
          <a:p>
            <a:pPr marL="789144" lvl="2" indent="-285750"/>
            <a:r>
              <a:rPr lang="sv-SE" dirty="0" smtClean="0"/>
              <a:t>tidsbegränsning används för lite, tillsynen skulle underlättas om det användes mer</a:t>
            </a:r>
          </a:p>
          <a:p>
            <a:pPr marL="789144" lvl="2" indent="-285750"/>
            <a:r>
              <a:rPr lang="sv-SE" dirty="0" smtClean="0"/>
              <a:t>omprövning, vill ha mer vägledning av NV samt mer resurser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VÄGLEDNING</a:t>
            </a:r>
          </a:p>
          <a:p>
            <a:pPr lvl="1"/>
            <a:r>
              <a:rPr lang="sv-SE" dirty="0" smtClean="0"/>
              <a:t>Analys av vad vi behöver förbättra</a:t>
            </a:r>
          </a:p>
          <a:p>
            <a:pPr lvl="1"/>
            <a:r>
              <a:rPr lang="sv-SE" dirty="0" smtClean="0"/>
              <a:t>Behov, Prioritering, Planering, Genomföra, Följa upp</a:t>
            </a:r>
          </a:p>
          <a:p>
            <a:pPr lvl="1"/>
            <a:r>
              <a:rPr lang="sv-SE" dirty="0" smtClean="0"/>
              <a:t>Mycket pågår, se nästa bild 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SAKOMRÅDEN</a:t>
            </a:r>
          </a:p>
          <a:p>
            <a:pPr marL="285750" indent="-285750"/>
            <a:r>
              <a:rPr lang="sv-SE" dirty="0" smtClean="0"/>
              <a:t>Stärkt artskydd genom skärpt praxis</a:t>
            </a:r>
          </a:p>
          <a:p>
            <a:pPr marL="537452" lvl="1" indent="-285750"/>
            <a:r>
              <a:rPr lang="sv-SE" dirty="0" smtClean="0"/>
              <a:t>Analys av hur man använder artskyddsförordningen i prövningar och fr.a. hur de biologiska/ekologiska funktionerna lyfts</a:t>
            </a:r>
          </a:p>
          <a:p>
            <a:pPr marL="285750" indent="-285750"/>
            <a:r>
              <a:rPr lang="sv-SE" dirty="0" smtClean="0"/>
              <a:t>Minerallagen och miljöbalken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2998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3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Vägledning </a:t>
            </a:r>
            <a:endParaRPr lang="sv-SE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NV har omfattande stöd och råd, det efterfrågas, framför allt av tillsynsmyndigheterna mer tydlighet och ökad styrning.</a:t>
            </a:r>
          </a:p>
          <a:p>
            <a:r>
              <a:rPr lang="sv-SE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3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Prövning</a:t>
            </a:r>
            <a:endParaRPr lang="sv-SE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Identifiera behov av förändring av vilka ärenden vi prioriterar och vad vi prioriterar i ärendena. Många av delprojekten kan resultera förändrad prioritering, i första hand de om hänsynsreglerna.</a:t>
            </a:r>
          </a:p>
          <a:p>
            <a:r>
              <a:rPr lang="sv-SE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3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Ändring av lagstiftning</a:t>
            </a:r>
            <a:endParaRPr lang="sv-SE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Identifiera, föreslå och driva på förändringar i Miljöbalken.</a:t>
            </a:r>
          </a:p>
          <a:p>
            <a:r>
              <a:rPr lang="sv-SE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Projektet har under vintern, utifrån inspelen vi fått, analyserat och gett underlag till departementet under arbetet med förändringar av 6 kap.</a:t>
            </a:r>
          </a:p>
          <a:p>
            <a:r>
              <a:rPr lang="sv-SE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Uppföljning och utvärdering</a:t>
            </a:r>
            <a:endParaRPr lang="sv-SE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föreslår inom vilka områden Naturvårdsverket i ökad utsträckning kan använda uppföljning och utvärdering som verktyg för att få större effekt av Miljöbalken.</a:t>
            </a:r>
          </a:p>
          <a:p>
            <a:r>
              <a:rPr lang="sv-SE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Vilka delar av vårt arbete behöver vi följa upp och utvärdera i större utsträckning. </a:t>
            </a:r>
          </a:p>
          <a:p>
            <a:r>
              <a:rPr lang="sv-SE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3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Forskning</a:t>
            </a:r>
            <a:endParaRPr lang="sv-SE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Miljöbalksprojektet lämnade in inspel till forskning i september 2015. Det resulterade i ett eget forskningsområde kring miljöbalken </a:t>
            </a:r>
            <a:br>
              <a:rPr lang="sv-SE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 av förslagen ansåg rådet ha potential att utvecklas till forsknings-/utlysningsområden, vilka är:</a:t>
            </a:r>
          </a:p>
          <a:p>
            <a:pPr lvl="0"/>
            <a:r>
              <a:rPr lang="sv-SE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Hur kan MB bli ett ännu bättre styrmedel mot MKM?</a:t>
            </a:r>
          </a:p>
          <a:p>
            <a:pPr lvl="0"/>
            <a:r>
              <a:rPr lang="sv-SE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Hur väger man olika samhällsmål mot varandra?</a:t>
            </a:r>
          </a:p>
          <a:p>
            <a:pPr lvl="0"/>
            <a:r>
              <a:rPr lang="sv-SE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Ändamålsenlig miljökonsekvensbedömning. </a:t>
            </a:r>
          </a:p>
          <a:p>
            <a:r>
              <a:rPr lang="sv-SE" sz="13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sv-SE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3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Arbetssätt och metoder</a:t>
            </a:r>
            <a:endParaRPr lang="sv-SE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MB-projektet ska lämna inspel till omorganisationen rörande vad som är viktigt i arbetet med miljöbalkens systemfrågor.</a:t>
            </a:r>
          </a:p>
          <a:p>
            <a:r>
              <a:rPr lang="sv-SE" sz="13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sv-SE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3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Samverkan och kommunikation</a:t>
            </a:r>
            <a:endParaRPr lang="sv-SE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Utvecklat omvärldsbevakningen – insamling av inspel --&gt; bred och aktuell bild av användares erfarenheter.</a:t>
            </a:r>
          </a:p>
          <a:p>
            <a:r>
              <a:rPr lang="sv-SE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Projektet har i alla systemfrågor kunna analysera problemen ur både prövnings- och tillsynshänseende. I de delprojekt som rör hänsynsreglerna ser projektet att både prövning och tillsyn kan vara effektiva verktyg för att stärka hänsynsreglernas genomslag. </a:t>
            </a:r>
          </a:p>
          <a:p>
            <a:r>
              <a:rPr lang="sv-SE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Dokumentationen av inspel har bidragit till att vi har varit bättre förberedda på då departementet ställt frågor om förslag till författningsändringar, t ex. i 6 kap. Vi har genom MB-projektet snabbt kunnat samla resurser och återkoppla till departementet.</a:t>
            </a:r>
          </a:p>
          <a:p>
            <a:r>
              <a:rPr lang="sv-SE" sz="13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sv-SE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3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 ställning</a:t>
            </a:r>
            <a:endParaRPr lang="sv-SE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3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Redogörelse för ställningstaganden i delprojekten samt områden där det finns behov av att ta ställning för att öka Miljöbalkens effekt.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1801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3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Ansvarskommittens</a:t>
            </a:r>
            <a:r>
              <a:rPr lang="sv-SE" sz="13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betänkande</a:t>
            </a:r>
            <a:r>
              <a:rPr lang="sv-SE" dirty="0" smtClean="0"/>
              <a:t> </a:t>
            </a:r>
          </a:p>
          <a:p>
            <a:r>
              <a:rPr lang="sv-SE" sz="13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Inspel om 26 kap</a:t>
            </a:r>
            <a:r>
              <a:rPr lang="sv-SE" dirty="0" smtClean="0"/>
              <a:t> </a:t>
            </a:r>
          </a:p>
          <a:p>
            <a:r>
              <a:rPr lang="sv-SE" sz="13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Miljömyndighetsutredningen</a:t>
            </a:r>
            <a:r>
              <a:rPr lang="sv-SE" dirty="0" smtClean="0"/>
              <a:t> </a:t>
            </a:r>
            <a:r>
              <a:rPr lang="sv-SE" sz="13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NV:s yttrande om Miljömyndighetsutredningen</a:t>
            </a:r>
            <a:r>
              <a:rPr lang="sv-SE" dirty="0" smtClean="0"/>
              <a:t> </a:t>
            </a:r>
          </a:p>
          <a:p>
            <a:r>
              <a:rPr lang="sv-SE" sz="13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Miljötillsynsförordningen</a:t>
            </a:r>
            <a:r>
              <a:rPr lang="sv-SE" dirty="0" smtClean="0"/>
              <a:t> </a:t>
            </a:r>
          </a:p>
          <a:p>
            <a:r>
              <a:rPr lang="sv-SE" sz="13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Tillsynsutredningen del 1 och 2, endast sammanfattning och förslag</a:t>
            </a:r>
            <a:r>
              <a:rPr lang="sv-SE" dirty="0" smtClean="0"/>
              <a:t> </a:t>
            </a:r>
            <a:r>
              <a:rPr lang="sv-SE" sz="13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Tillsynsskrivelsen (som blev resultatet av Tillsynsutredningen)</a:t>
            </a:r>
            <a:r>
              <a:rPr lang="sv-SE" dirty="0" smtClean="0"/>
              <a:t> </a:t>
            </a:r>
          </a:p>
          <a:p>
            <a:r>
              <a:rPr lang="sv-SE" sz="13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Senaste 1:28 rapporteringen, finns på webben</a:t>
            </a:r>
            <a:r>
              <a:rPr lang="sv-SE" dirty="0" smtClean="0"/>
              <a:t> </a:t>
            </a:r>
          </a:p>
          <a:p>
            <a:r>
              <a:rPr lang="sv-SE" sz="13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Författningskommentarer 26 kap i </a:t>
            </a:r>
            <a:r>
              <a:rPr lang="sv-SE" sz="13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Zeteo</a:t>
            </a:r>
            <a:r>
              <a:rPr lang="sv-SE" dirty="0" smtClean="0"/>
              <a:t> </a:t>
            </a:r>
          </a:p>
          <a:p>
            <a:r>
              <a:rPr lang="sv-SE" sz="13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Effektiv miljötillsyn</a:t>
            </a:r>
            <a:r>
              <a:rPr lang="sv-SE" dirty="0" smtClean="0"/>
              <a:t> </a:t>
            </a:r>
            <a:r>
              <a:rPr lang="sv-SE" sz="13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DS 2000.67</a:t>
            </a:r>
            <a:r>
              <a:rPr lang="sv-SE" dirty="0" smtClean="0"/>
              <a:t> </a:t>
            </a:r>
          </a:p>
          <a:p>
            <a:r>
              <a:rPr lang="sv-SE" sz="13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 granska sig själv – en ESO-rapport om den kommunala miljötillsynen</a:t>
            </a:r>
            <a:r>
              <a:rPr lang="sv-SE" dirty="0" smtClean="0"/>
              <a:t> </a:t>
            </a:r>
          </a:p>
          <a:p>
            <a:r>
              <a:rPr lang="sv-SE" sz="13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Tänk till om tillsynen. Om utformningen av statlig tillsyn. </a:t>
            </a:r>
          </a:p>
          <a:p>
            <a:r>
              <a:rPr lang="sv-SE" sz="13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Statskontoret 2012</a:t>
            </a:r>
            <a:r>
              <a:rPr lang="sv-SE" dirty="0" smtClean="0"/>
              <a:t> </a:t>
            </a:r>
          </a:p>
          <a:p>
            <a:r>
              <a:rPr lang="sv-SE" sz="13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Operativ tillsyn Handbok 2001:4</a:t>
            </a:r>
            <a:r>
              <a:rPr lang="sv-SE" dirty="0" smtClean="0"/>
              <a:t> </a:t>
            </a:r>
            <a:r>
              <a:rPr lang="sv-SE" sz="13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NV:s allmänna råd om tillsyn NFS 2012:3</a:t>
            </a:r>
            <a:r>
              <a:rPr lang="sv-SE" dirty="0" smtClean="0"/>
              <a:t> </a:t>
            </a:r>
          </a:p>
          <a:p>
            <a:r>
              <a:rPr lang="sv-SE" sz="13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Miljösamverkans rapporter</a:t>
            </a:r>
            <a:r>
              <a:rPr lang="sv-SE" dirty="0" smtClean="0"/>
              <a:t> </a:t>
            </a:r>
          </a:p>
          <a:p>
            <a:r>
              <a:rPr lang="sv-SE" sz="13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NV:s info på webben</a:t>
            </a:r>
            <a:r>
              <a:rPr lang="sv-SE" dirty="0" smtClean="0"/>
              <a:t> </a:t>
            </a:r>
          </a:p>
          <a:p>
            <a:r>
              <a:rPr lang="sv-SE" sz="13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Regeringsuppdrag Tillsyn enligt miljöbalken - möjligheter till utveckling och förbättring</a:t>
            </a:r>
            <a:r>
              <a:rPr lang="sv-SE" dirty="0" smtClean="0"/>
              <a:t> </a:t>
            </a:r>
          </a:p>
          <a:p>
            <a:r>
              <a:rPr lang="sv-SE" sz="13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Myndighet för </a:t>
            </a:r>
            <a:r>
              <a:rPr lang="sv-SE" sz="13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miljön-en</a:t>
            </a:r>
            <a:r>
              <a:rPr lang="sv-SE" sz="13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granskning av Naturvårdsverket SOU 2008:62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0012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8183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med bild, 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D2D8-1CB8-430C-8B77-FBDC8A53D0B9}" type="datetime1">
              <a:rPr lang="sv-SE" smtClean="0"/>
              <a:t>2016-03-16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dirty="0" smtClean="0"/>
              <a:t>Naturvårdsverket | Swedish </a:t>
            </a:r>
            <a:r>
              <a:rPr lang="sv-SE" dirty="0" err="1" smtClean="0"/>
              <a:t>Environmental</a:t>
            </a:r>
            <a:r>
              <a:rPr lang="sv-SE" dirty="0" smtClean="0"/>
              <a:t> </a:t>
            </a:r>
            <a:r>
              <a:rPr lang="sv-SE" dirty="0" err="1" smtClean="0"/>
              <a:t>Protection</a:t>
            </a:r>
            <a:r>
              <a:rPr lang="sv-SE" dirty="0" smtClean="0"/>
              <a:t> Agency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Picture 8" descr="NV_4F_PC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75" y="260350"/>
            <a:ext cx="8985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5940000" y="1580400"/>
            <a:ext cx="3060000" cy="1998000"/>
          </a:xfrm>
        </p:spPr>
        <p:txBody>
          <a:bodyPr>
            <a:noAutofit/>
          </a:bodyPr>
          <a:lstStyle>
            <a:lvl1pPr algn="ctr">
              <a:defRPr cap="all" baseline="0"/>
            </a:lvl1pPr>
          </a:lstStyle>
          <a:p>
            <a:r>
              <a:rPr lang="sv-SE" dirty="0" smtClean="0"/>
              <a:t>Miljö-</a:t>
            </a:r>
            <a:br>
              <a:rPr lang="sv-SE" dirty="0" smtClean="0"/>
            </a:br>
            <a:r>
              <a:rPr lang="sv-SE" dirty="0" smtClean="0"/>
              <a:t>ekonomi-dagarna</a:t>
            </a:r>
            <a:br>
              <a:rPr lang="sv-SE" dirty="0" smtClean="0"/>
            </a:br>
            <a:r>
              <a:rPr lang="sv-SE" dirty="0" smtClean="0"/>
              <a:t>2050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3"/>
          </p:nvPr>
        </p:nvSpPr>
        <p:spPr>
          <a:xfrm>
            <a:off x="-540000" y="1530000"/>
            <a:ext cx="6480000" cy="4320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5940000" y="3722400"/>
            <a:ext cx="3060000" cy="2091600"/>
          </a:xfrm>
        </p:spPr>
        <p:txBody>
          <a:bodyPr>
            <a:noAutofit/>
          </a:bodyPr>
          <a:lstStyle>
            <a:lvl1pPr marL="0" indent="0" algn="ctr" eaLnBrk="1" hangingPunct="1">
              <a:buFont typeface="Arial" charset="0"/>
              <a:buNone/>
              <a:defRPr sz="2400"/>
            </a:lvl1pPr>
            <a:lvl2pPr marL="433730" indent="0" algn="ctr">
              <a:buFontTx/>
              <a:buNone/>
              <a:defRPr sz="2000"/>
            </a:lvl2pPr>
            <a:lvl3pPr marL="913303" indent="0" algn="ctr">
              <a:buFontTx/>
              <a:buNone/>
              <a:defRPr sz="2000"/>
            </a:lvl3pPr>
            <a:lvl4pPr marL="1310625" indent="0" algn="ctr">
              <a:buFontTx/>
              <a:buNone/>
              <a:defRPr sz="2000"/>
            </a:lvl4pPr>
            <a:lvl5pPr marL="1826607" indent="0" algn="ctr">
              <a:buFontTx/>
              <a:buNone/>
              <a:defRPr sz="2000"/>
            </a:lvl5pPr>
          </a:lstStyle>
          <a:p>
            <a:pPr marL="0" indent="0" algn="ctr" eaLnBrk="1" hangingPunct="1">
              <a:buFont typeface="Arial" charset="0"/>
              <a:buNone/>
            </a:pPr>
            <a:r>
              <a:rPr lang="de-DE" dirty="0" smtClean="0">
                <a:latin typeface="Arial" charset="0"/>
                <a:cs typeface="Arial" charset="0"/>
              </a:rPr>
              <a:t>Stockholm </a:t>
            </a:r>
            <a:br>
              <a:rPr lang="de-DE" dirty="0" smtClean="0">
                <a:latin typeface="Arial" charset="0"/>
                <a:cs typeface="Arial" charset="0"/>
              </a:rPr>
            </a:br>
            <a:r>
              <a:rPr lang="de-DE" dirty="0" smtClean="0">
                <a:latin typeface="Arial" charset="0"/>
                <a:cs typeface="Arial" charset="0"/>
              </a:rPr>
              <a:t>20–21 </a:t>
            </a:r>
            <a:r>
              <a:rPr lang="de-DE" dirty="0" err="1" smtClean="0">
                <a:latin typeface="Arial" charset="0"/>
                <a:cs typeface="Arial" charset="0"/>
              </a:rPr>
              <a:t>september</a:t>
            </a:r>
            <a:endParaRPr lang="de-DE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de-DE" dirty="0" smtClean="0">
                <a:latin typeface="Arial" charset="0"/>
                <a:cs typeface="Arial" charset="0"/>
              </a:rPr>
              <a:t/>
            </a:r>
            <a:br>
              <a:rPr lang="de-DE" dirty="0" smtClean="0">
                <a:latin typeface="Arial" charset="0"/>
                <a:cs typeface="Arial" charset="0"/>
              </a:rPr>
            </a:br>
            <a:r>
              <a:rPr lang="de-DE" dirty="0" smtClean="0">
                <a:latin typeface="Arial" charset="0"/>
                <a:cs typeface="Arial" charset="0"/>
              </a:rPr>
              <a:t>Sven Svensson,</a:t>
            </a:r>
            <a:br>
              <a:rPr lang="de-DE" dirty="0" smtClean="0">
                <a:latin typeface="Arial" charset="0"/>
                <a:cs typeface="Arial" charset="0"/>
              </a:rPr>
            </a:br>
            <a:r>
              <a:rPr lang="de-DE" dirty="0" err="1" smtClean="0">
                <a:latin typeface="Arial" charset="0"/>
                <a:cs typeface="Arial" charset="0"/>
              </a:rPr>
              <a:t>generaldirektör</a:t>
            </a:r>
            <a:endParaRPr lang="sv-SE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481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, rubrik,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0" y="619200"/>
            <a:ext cx="3596400" cy="1224000"/>
          </a:xfrm>
        </p:spPr>
        <p:txBody>
          <a:bodyPr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E423-1780-43BB-A8FE-3025F34AD1F8}" type="datetime1">
              <a:rPr lang="sv-SE" smtClean="0"/>
              <a:pPr/>
              <a:t>2016-03-16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smtClean="0"/>
              <a:t>Naturvårdsverket | Swedish Environmental Protection Agency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12000" y="0"/>
            <a:ext cx="3600000" cy="5400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/>
          </p:nvPr>
        </p:nvSpPr>
        <p:spPr>
          <a:xfrm>
            <a:off x="4572000" y="1926000"/>
            <a:ext cx="3686400" cy="34524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955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liggande vä bilder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E423-1780-43BB-A8FE-3025F34AD1F8}" type="datetime1">
              <a:rPr lang="sv-SE" smtClean="0"/>
              <a:pPr/>
              <a:t>2016-03-16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smtClean="0"/>
              <a:t>Naturvårdsverket | Swedish Environmental Protection Agency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612000" y="0"/>
            <a:ext cx="3564000" cy="2376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5"/>
          </p:nvPr>
        </p:nvSpPr>
        <p:spPr>
          <a:xfrm>
            <a:off x="612000" y="2556000"/>
            <a:ext cx="3564000" cy="2376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6"/>
          </p:nvPr>
        </p:nvSpPr>
        <p:spPr>
          <a:xfrm>
            <a:off x="4572000" y="619200"/>
            <a:ext cx="3596400" cy="4251600"/>
          </a:xfrm>
        </p:spPr>
        <p:txBody>
          <a:bodyPr>
            <a:noAutofit/>
          </a:bodyPr>
          <a:lstStyle>
            <a:lvl1pPr marL="12685" indent="0">
              <a:buFontTx/>
              <a:buNone/>
              <a:defRPr sz="2000"/>
            </a:lvl1pPr>
            <a:lvl2pPr marL="433730" indent="0">
              <a:buFontTx/>
              <a:buNone/>
              <a:defRPr sz="2000"/>
            </a:lvl2pPr>
            <a:lvl3pPr marL="913303" indent="0">
              <a:buFontTx/>
              <a:buNone/>
              <a:defRPr sz="2000"/>
            </a:lvl3pPr>
            <a:lvl4pPr marL="1310625" indent="0">
              <a:buFontTx/>
              <a:buNone/>
              <a:defRPr sz="1800"/>
            </a:lvl4pPr>
            <a:lvl5pPr marL="1826607" indent="0">
              <a:buFontTx/>
              <a:buNone/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47853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liggande toppbilder,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400" y="2595600"/>
            <a:ext cx="7347600" cy="1555200"/>
          </a:xfrm>
        </p:spPr>
        <p:txBody>
          <a:bodyPr>
            <a:noAutofit/>
          </a:bodyPr>
          <a:lstStyle>
            <a:lvl1pPr>
              <a:defRPr cap="all" baseline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E423-1780-43BB-A8FE-3025F34AD1F8}" type="datetime1">
              <a:rPr lang="sv-SE" smtClean="0"/>
              <a:pPr/>
              <a:t>2016-03-16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smtClean="0"/>
              <a:t>Naturvårdsverket | Swedish Environmental Protection Agency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842400" y="0"/>
            <a:ext cx="3564000" cy="2376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4"/>
          </p:nvPr>
        </p:nvSpPr>
        <p:spPr>
          <a:xfrm>
            <a:off x="4590000" y="0"/>
            <a:ext cx="3564000" cy="2376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5016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71600" y="619200"/>
            <a:ext cx="3279600" cy="2739600"/>
          </a:xfrm>
        </p:spPr>
        <p:txBody>
          <a:bodyPr>
            <a:no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E423-1780-43BB-A8FE-3025F34AD1F8}" type="datetime1">
              <a:rPr lang="sv-SE" smtClean="0"/>
              <a:pPr/>
              <a:t>2016-03-16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smtClean="0"/>
              <a:t>Naturvårdsverket | Swedish Environmental Protection Agency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2000" y="0"/>
            <a:ext cx="3960000" cy="5940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6988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ehåll utan bild, text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>
          <a:xfrm>
            <a:off x="360000" y="360002"/>
            <a:ext cx="8460000" cy="587731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B8BE423-1780-43BB-A8FE-3025F34AD1F8}" type="datetime1">
              <a:rPr lang="sv-SE" smtClean="0"/>
              <a:pPr/>
              <a:t>2016-03-16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sv-SE" smtClean="0"/>
              <a:t>Naturvårdsverket | Swedish Environmental Protection Agency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1272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J:\Produktion\Peter_arbetsmtrl\PRINT_PDF_EMAIL_PROD\AVDELNING_SEKR\NYA_ORGANISATIONEN_110404\GENOMFÖRANDE\MILJÖBALKSDAGAR\miljöbalksdagar_15\BILDER\HÖGUPPLÖSTA\JohnerOrder52927\nat76614_a3 - framsida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974" b="16316"/>
          <a:stretch>
            <a:fillRect/>
          </a:stretch>
        </p:blipFill>
        <p:spPr bwMode="auto">
          <a:xfrm>
            <a:off x="0" y="0"/>
            <a:ext cx="91618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547" y="1124482"/>
            <a:ext cx="5451078" cy="1656292"/>
          </a:xfrm>
        </p:spPr>
        <p:txBody>
          <a:bodyPr/>
          <a:lstStyle>
            <a:lvl1pPr algn="ctr">
              <a:defRPr sz="1500" b="0"/>
            </a:lvl1pPr>
          </a:lstStyle>
          <a:p>
            <a:pPr lvl="0"/>
            <a:r>
              <a:rPr lang="sv-SE" altLang="sv-SE" noProof="0" smtClean="0"/>
              <a:t>Klicka här för att </a:t>
            </a:r>
            <a:br>
              <a:rPr lang="sv-SE" altLang="sv-SE" noProof="0" smtClean="0"/>
            </a:br>
            <a:r>
              <a:rPr lang="sv-SE" altLang="sv-SE" noProof="0" smtClean="0"/>
              <a:t>ändra format på bakgrundsrubriken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00844" y="6188605"/>
            <a:ext cx="1905000" cy="4550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6EEC7-C833-4273-B33C-0C3DBBA68ECA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-287731" y="6199190"/>
            <a:ext cx="1905001" cy="4550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65939-500B-4390-BC0C-A88CA6429CD4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70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4ED7C-F246-4DDE-BF72-EB031C797F42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3E8C9-B0FC-4812-A45A-909412B0A673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68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2" y="4407959"/>
            <a:ext cx="7772798" cy="1359958"/>
          </a:xfrm>
        </p:spPr>
        <p:txBody>
          <a:bodyPr/>
          <a:lstStyle>
            <a:lvl1pPr algn="l">
              <a:defRPr sz="56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2" y="2907773"/>
            <a:ext cx="7772798" cy="1500187"/>
          </a:xfrm>
        </p:spPr>
        <p:txBody>
          <a:bodyPr anchor="b"/>
          <a:lstStyle>
            <a:lvl1pPr marL="0" indent="0">
              <a:buNone/>
              <a:defRPr sz="2800"/>
            </a:lvl1pPr>
            <a:lvl2pPr marL="639310" indent="0">
              <a:buNone/>
              <a:defRPr sz="2500"/>
            </a:lvl2pPr>
            <a:lvl3pPr marL="1278620" indent="0">
              <a:buNone/>
              <a:defRPr sz="2200"/>
            </a:lvl3pPr>
            <a:lvl4pPr marL="1917931" indent="0">
              <a:buNone/>
              <a:defRPr sz="2000"/>
            </a:lvl4pPr>
            <a:lvl5pPr marL="2557241" indent="0">
              <a:buNone/>
              <a:defRPr sz="2000"/>
            </a:lvl5pPr>
            <a:lvl6pPr marL="3196560" indent="0">
              <a:buNone/>
              <a:defRPr sz="2000"/>
            </a:lvl6pPr>
            <a:lvl7pPr marL="3835874" indent="0">
              <a:buNone/>
              <a:defRPr sz="2000"/>
            </a:lvl7pPr>
            <a:lvl8pPr marL="4475185" indent="0">
              <a:buNone/>
              <a:defRPr sz="2000"/>
            </a:lvl8pPr>
            <a:lvl9pPr marL="5114500" indent="0">
              <a:buNone/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6EFF8-3BEE-48E4-B08A-EFFFCB020296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74551-0026-43CC-B966-5095DD338722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55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15219" y="1711855"/>
            <a:ext cx="3359548" cy="4021667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65268" y="1711855"/>
            <a:ext cx="3359546" cy="4021667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160C1-CCC1-40A9-BD62-DE3FA9F0C8DB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D9CA2-3EE5-4A16-9F68-D053BA0F2E67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78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6406" y="275167"/>
            <a:ext cx="82311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6406" y="1534587"/>
            <a:ext cx="4040188" cy="64029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310" indent="0">
              <a:buNone/>
              <a:defRPr sz="2800" b="1"/>
            </a:lvl2pPr>
            <a:lvl3pPr marL="1278620" indent="0">
              <a:buNone/>
              <a:defRPr sz="2500" b="1"/>
            </a:lvl3pPr>
            <a:lvl4pPr marL="1917931" indent="0">
              <a:buNone/>
              <a:defRPr sz="2200" b="1"/>
            </a:lvl4pPr>
            <a:lvl5pPr marL="2557241" indent="0">
              <a:buNone/>
              <a:defRPr sz="2200" b="1"/>
            </a:lvl5pPr>
            <a:lvl6pPr marL="3196560" indent="0">
              <a:buNone/>
              <a:defRPr sz="2200" b="1"/>
            </a:lvl6pPr>
            <a:lvl7pPr marL="3835874" indent="0">
              <a:buNone/>
              <a:defRPr sz="2200" b="1"/>
            </a:lvl7pPr>
            <a:lvl8pPr marL="4475185" indent="0">
              <a:buNone/>
              <a:defRPr sz="2200" b="1"/>
            </a:lvl8pPr>
            <a:lvl9pPr marL="5114500" indent="0">
              <a:buNone/>
              <a:defRPr sz="2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6406" y="2174875"/>
            <a:ext cx="4040188" cy="395023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436" y="1534587"/>
            <a:ext cx="4042171" cy="64029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310" indent="0">
              <a:buNone/>
              <a:defRPr sz="2800" b="1"/>
            </a:lvl2pPr>
            <a:lvl3pPr marL="1278620" indent="0">
              <a:buNone/>
              <a:defRPr sz="2500" b="1"/>
            </a:lvl3pPr>
            <a:lvl4pPr marL="1917931" indent="0">
              <a:buNone/>
              <a:defRPr sz="2200" b="1"/>
            </a:lvl4pPr>
            <a:lvl5pPr marL="2557241" indent="0">
              <a:buNone/>
              <a:defRPr sz="2200" b="1"/>
            </a:lvl5pPr>
            <a:lvl6pPr marL="3196560" indent="0">
              <a:buNone/>
              <a:defRPr sz="2200" b="1"/>
            </a:lvl6pPr>
            <a:lvl7pPr marL="3835874" indent="0">
              <a:buNone/>
              <a:defRPr sz="2200" b="1"/>
            </a:lvl7pPr>
            <a:lvl8pPr marL="4475185" indent="0">
              <a:buNone/>
              <a:defRPr sz="2200" b="1"/>
            </a:lvl8pPr>
            <a:lvl9pPr marL="5114500" indent="0">
              <a:buNone/>
              <a:defRPr sz="2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436" y="2174875"/>
            <a:ext cx="4042171" cy="395023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D8B2F-30F5-4D11-8343-0A67273A6A69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192E3-55CB-4F25-BB84-CF8A51E74B7B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5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grå med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1530000"/>
            <a:ext cx="9147600" cy="4320000"/>
          </a:xfrm>
          <a:prstGeom prst="rect">
            <a:avLst/>
          </a:prstGeom>
          <a:solidFill>
            <a:srgbClr val="717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64" rIns="91328" bIns="45664" rtlCol="0" anchor="ctr"/>
          <a:lstStyle/>
          <a:p>
            <a:pPr algn="ctr"/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D2D8-1CB8-430C-8B77-FBDC8A53D0B9}" type="datetime1">
              <a:rPr lang="sv-SE" smtClean="0"/>
              <a:t>2016-03-16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dirty="0" smtClean="0"/>
              <a:t>Naturvårdsverket | Swedish </a:t>
            </a:r>
            <a:r>
              <a:rPr lang="sv-SE" dirty="0" err="1" smtClean="0"/>
              <a:t>Environmental</a:t>
            </a:r>
            <a:r>
              <a:rPr lang="sv-SE" dirty="0" smtClean="0"/>
              <a:t> </a:t>
            </a:r>
            <a:r>
              <a:rPr lang="sv-SE" dirty="0" err="1" smtClean="0"/>
              <a:t>Protection</a:t>
            </a:r>
            <a:r>
              <a:rPr lang="sv-SE" dirty="0" smtClean="0"/>
              <a:t> Agency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Picture 8" descr="NV_4F_PC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75" y="260350"/>
            <a:ext cx="8985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4068000" y="1580400"/>
            <a:ext cx="3240000" cy="1998000"/>
          </a:xfrm>
        </p:spPr>
        <p:txBody>
          <a:bodyPr>
            <a:noAutofit/>
          </a:bodyPr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Miljö-</a:t>
            </a:r>
            <a:br>
              <a:rPr lang="sv-SE" dirty="0" smtClean="0"/>
            </a:br>
            <a:r>
              <a:rPr lang="sv-SE" dirty="0" smtClean="0"/>
              <a:t>ekonomi-dagarna</a:t>
            </a:r>
            <a:br>
              <a:rPr lang="sv-SE" dirty="0" smtClean="0"/>
            </a:br>
            <a:r>
              <a:rPr lang="sv-SE" dirty="0" smtClean="0"/>
              <a:t>2050</a:t>
            </a:r>
            <a:endParaRPr lang="sv-SE" dirty="0"/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068000" y="3722400"/>
            <a:ext cx="3240000" cy="2091600"/>
          </a:xfrm>
        </p:spPr>
        <p:txBody>
          <a:bodyPr>
            <a:noAutofit/>
          </a:bodyPr>
          <a:lstStyle>
            <a:lvl1pPr marL="0" indent="0" algn="ctr" eaLnBrk="1" hangingPunct="1">
              <a:buFont typeface="Arial" charset="0"/>
              <a:buNone/>
              <a:defRPr sz="2400">
                <a:solidFill>
                  <a:schemeClr val="bg1"/>
                </a:solidFill>
              </a:defRPr>
            </a:lvl1pPr>
            <a:lvl2pPr marL="433730" indent="0" algn="ctr">
              <a:buFontTx/>
              <a:buNone/>
              <a:defRPr sz="2000"/>
            </a:lvl2pPr>
            <a:lvl3pPr marL="913303" indent="0" algn="ctr">
              <a:buFontTx/>
              <a:buNone/>
              <a:defRPr sz="2000"/>
            </a:lvl3pPr>
            <a:lvl4pPr marL="1310625" indent="0" algn="ctr">
              <a:buFontTx/>
              <a:buNone/>
              <a:defRPr sz="2000"/>
            </a:lvl4pPr>
            <a:lvl5pPr marL="1826607" indent="0" algn="ctr">
              <a:buFontTx/>
              <a:buNone/>
              <a:defRPr sz="2000"/>
            </a:lvl5pPr>
          </a:lstStyle>
          <a:p>
            <a:pPr marL="0" indent="0" algn="ctr" eaLnBrk="1" hangingPunct="1">
              <a:buFont typeface="Arial" charset="0"/>
              <a:buNone/>
            </a:pPr>
            <a:r>
              <a:rPr lang="de-DE" dirty="0" smtClean="0">
                <a:latin typeface="Arial" charset="0"/>
                <a:cs typeface="Arial" charset="0"/>
              </a:rPr>
              <a:t>Stockholm </a:t>
            </a:r>
            <a:br>
              <a:rPr lang="de-DE" dirty="0" smtClean="0">
                <a:latin typeface="Arial" charset="0"/>
                <a:cs typeface="Arial" charset="0"/>
              </a:rPr>
            </a:br>
            <a:r>
              <a:rPr lang="de-DE" dirty="0" smtClean="0">
                <a:latin typeface="Arial" charset="0"/>
                <a:cs typeface="Arial" charset="0"/>
              </a:rPr>
              <a:t>20–21 </a:t>
            </a:r>
            <a:r>
              <a:rPr lang="de-DE" dirty="0" err="1" smtClean="0">
                <a:latin typeface="Arial" charset="0"/>
                <a:cs typeface="Arial" charset="0"/>
              </a:rPr>
              <a:t>september</a:t>
            </a:r>
            <a:endParaRPr lang="de-DE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de-DE" dirty="0" smtClean="0">
                <a:latin typeface="Arial" charset="0"/>
                <a:cs typeface="Arial" charset="0"/>
              </a:rPr>
              <a:t/>
            </a:r>
            <a:br>
              <a:rPr lang="de-DE" dirty="0" smtClean="0">
                <a:latin typeface="Arial" charset="0"/>
                <a:cs typeface="Arial" charset="0"/>
              </a:rPr>
            </a:br>
            <a:r>
              <a:rPr lang="de-DE" dirty="0" smtClean="0">
                <a:latin typeface="Arial" charset="0"/>
                <a:cs typeface="Arial" charset="0"/>
              </a:rPr>
              <a:t>Sven Svensson,</a:t>
            </a:r>
            <a:br>
              <a:rPr lang="de-DE" dirty="0" smtClean="0">
                <a:latin typeface="Arial" charset="0"/>
                <a:cs typeface="Arial" charset="0"/>
              </a:rPr>
            </a:br>
            <a:r>
              <a:rPr lang="de-DE" dirty="0" err="1" smtClean="0">
                <a:latin typeface="Arial" charset="0"/>
                <a:cs typeface="Arial" charset="0"/>
              </a:rPr>
              <a:t>generaldirektör</a:t>
            </a:r>
            <a:endParaRPr lang="sv-SE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900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00D88-4DEA-40DA-912D-FB38436EFBFB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5D9DA-9A4D-41D6-87EC-5AF3FDB3C367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65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B4527-77C6-4033-9463-F3270D74FDE6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16E7E-714A-4312-B6A9-80541D4472D7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93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6406" y="272522"/>
            <a:ext cx="3008313" cy="116152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844" y="272522"/>
            <a:ext cx="5111750" cy="5852583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6406" y="1434042"/>
            <a:ext cx="3008313" cy="4691063"/>
          </a:xfrm>
        </p:spPr>
        <p:txBody>
          <a:bodyPr/>
          <a:lstStyle>
            <a:lvl1pPr marL="0" indent="0">
              <a:buNone/>
              <a:defRPr sz="2000"/>
            </a:lvl1pPr>
            <a:lvl2pPr marL="639310" indent="0">
              <a:buNone/>
              <a:defRPr sz="1700"/>
            </a:lvl2pPr>
            <a:lvl3pPr marL="1278620" indent="0">
              <a:buNone/>
              <a:defRPr sz="1400"/>
            </a:lvl3pPr>
            <a:lvl4pPr marL="1917931" indent="0">
              <a:buNone/>
              <a:defRPr sz="1300"/>
            </a:lvl4pPr>
            <a:lvl5pPr marL="2557241" indent="0">
              <a:buNone/>
              <a:defRPr sz="1300"/>
            </a:lvl5pPr>
            <a:lvl6pPr marL="3196560" indent="0">
              <a:buNone/>
              <a:defRPr sz="1300"/>
            </a:lvl6pPr>
            <a:lvl7pPr marL="3835874" indent="0">
              <a:buNone/>
              <a:defRPr sz="1300"/>
            </a:lvl7pPr>
            <a:lvl8pPr marL="4475185" indent="0">
              <a:buNone/>
              <a:defRPr sz="1300"/>
            </a:lvl8pPr>
            <a:lvl9pPr marL="5114500" indent="0">
              <a:buNone/>
              <a:defRPr sz="13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B7DA8-08E6-4903-98F8-B248418F8419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06F1A-D334-4F31-93C7-4AB736C77D4E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6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1893" y="4799559"/>
            <a:ext cx="5486796" cy="568855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1893" y="613837"/>
            <a:ext cx="5486796" cy="4114272"/>
          </a:xfrm>
        </p:spPr>
        <p:txBody>
          <a:bodyPr/>
          <a:lstStyle>
            <a:lvl1pPr marL="0" indent="0">
              <a:buNone/>
              <a:defRPr sz="4500"/>
            </a:lvl1pPr>
            <a:lvl2pPr marL="639310" indent="0">
              <a:buNone/>
              <a:defRPr sz="3900"/>
            </a:lvl2pPr>
            <a:lvl3pPr marL="1278620" indent="0">
              <a:buNone/>
              <a:defRPr sz="3400"/>
            </a:lvl3pPr>
            <a:lvl4pPr marL="1917931" indent="0">
              <a:buNone/>
              <a:defRPr sz="2800"/>
            </a:lvl4pPr>
            <a:lvl5pPr marL="2557241" indent="0">
              <a:buNone/>
              <a:defRPr sz="2800"/>
            </a:lvl5pPr>
            <a:lvl6pPr marL="3196560" indent="0">
              <a:buNone/>
              <a:defRPr sz="2800"/>
            </a:lvl6pPr>
            <a:lvl7pPr marL="3835874" indent="0">
              <a:buNone/>
              <a:defRPr sz="2800"/>
            </a:lvl7pPr>
            <a:lvl8pPr marL="4475185" indent="0">
              <a:buNone/>
              <a:defRPr sz="2800"/>
            </a:lvl8pPr>
            <a:lvl9pPr marL="5114500" indent="0">
              <a:buNone/>
              <a:defRPr sz="28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1893" y="5368397"/>
            <a:ext cx="5486796" cy="804333"/>
          </a:xfrm>
        </p:spPr>
        <p:txBody>
          <a:bodyPr/>
          <a:lstStyle>
            <a:lvl1pPr marL="0" indent="0">
              <a:buNone/>
              <a:defRPr sz="2000"/>
            </a:lvl1pPr>
            <a:lvl2pPr marL="639310" indent="0">
              <a:buNone/>
              <a:defRPr sz="1700"/>
            </a:lvl2pPr>
            <a:lvl3pPr marL="1278620" indent="0">
              <a:buNone/>
              <a:defRPr sz="1400"/>
            </a:lvl3pPr>
            <a:lvl4pPr marL="1917931" indent="0">
              <a:buNone/>
              <a:defRPr sz="1300"/>
            </a:lvl4pPr>
            <a:lvl5pPr marL="2557241" indent="0">
              <a:buNone/>
              <a:defRPr sz="1300"/>
            </a:lvl5pPr>
            <a:lvl6pPr marL="3196560" indent="0">
              <a:buNone/>
              <a:defRPr sz="1300"/>
            </a:lvl6pPr>
            <a:lvl7pPr marL="3835874" indent="0">
              <a:buNone/>
              <a:defRPr sz="1300"/>
            </a:lvl7pPr>
            <a:lvl8pPr marL="4475185" indent="0">
              <a:buNone/>
              <a:defRPr sz="1300"/>
            </a:lvl8pPr>
            <a:lvl9pPr marL="5114500" indent="0">
              <a:buNone/>
              <a:defRPr sz="13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BB837-B33C-42DE-81C8-00A54A6AF44D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5C0DE-5AE9-473F-92E4-0231594FF92F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08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9C5E5-6EB4-458E-BAB5-374262AB141D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20D6D-78B9-4ED8-B326-DBA2913B31BB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12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298408" y="621772"/>
            <a:ext cx="1726406" cy="51117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115219" y="621772"/>
            <a:ext cx="4992688" cy="51117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2B954-E445-49C9-ADFC-2A3E815139F6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9E862-8451-464F-993C-DB3BD6B9A430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758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J:\Produktion\Peter_arbetsmtrl\PRINT_PDF_EMAIL_PROD\AVDELNING_SEKR\NYA_ORGANISATIONEN_110404\GENOMFÖRANDE\MILJÖBALKSDAGAR\miljöbalksdagar_15\BILDER\HÖGUPPLÖSTA\JohnerOrder52927\nat76614_a3 - framsida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974" b="16316"/>
          <a:stretch>
            <a:fillRect/>
          </a:stretch>
        </p:blipFill>
        <p:spPr bwMode="auto">
          <a:xfrm>
            <a:off x="0" y="0"/>
            <a:ext cx="91618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547" y="1124482"/>
            <a:ext cx="5451078" cy="1656292"/>
          </a:xfrm>
        </p:spPr>
        <p:txBody>
          <a:bodyPr/>
          <a:lstStyle>
            <a:lvl1pPr algn="ctr">
              <a:defRPr sz="1500" b="0"/>
            </a:lvl1pPr>
          </a:lstStyle>
          <a:p>
            <a:pPr lvl="0"/>
            <a:r>
              <a:rPr lang="sv-SE" altLang="sv-SE" noProof="0" smtClean="0"/>
              <a:t>Klicka här för att </a:t>
            </a:r>
            <a:br>
              <a:rPr lang="sv-SE" altLang="sv-SE" noProof="0" smtClean="0"/>
            </a:br>
            <a:r>
              <a:rPr lang="sv-SE" altLang="sv-SE" noProof="0" smtClean="0"/>
              <a:t>ändra format på bakgrundsrubriken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00844" y="6188605"/>
            <a:ext cx="1905000" cy="4550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6EEC7-C833-4273-B33C-0C3DBBA68ECA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-287731" y="6199190"/>
            <a:ext cx="1905001" cy="4550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65939-500B-4390-BC0C-A88CA6429CD4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6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4ED7C-F246-4DDE-BF72-EB031C797F42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3E8C9-B0FC-4812-A45A-909412B0A673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390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2" y="4407959"/>
            <a:ext cx="7772798" cy="1359958"/>
          </a:xfrm>
        </p:spPr>
        <p:txBody>
          <a:bodyPr/>
          <a:lstStyle>
            <a:lvl1pPr algn="l">
              <a:defRPr sz="56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2" y="2907773"/>
            <a:ext cx="7772798" cy="1500187"/>
          </a:xfrm>
        </p:spPr>
        <p:txBody>
          <a:bodyPr anchor="b"/>
          <a:lstStyle>
            <a:lvl1pPr marL="0" indent="0">
              <a:buNone/>
              <a:defRPr sz="2800"/>
            </a:lvl1pPr>
            <a:lvl2pPr marL="639387" indent="0">
              <a:buNone/>
              <a:defRPr sz="2500"/>
            </a:lvl2pPr>
            <a:lvl3pPr marL="1278774" indent="0">
              <a:buNone/>
              <a:defRPr sz="2200"/>
            </a:lvl3pPr>
            <a:lvl4pPr marL="1918162" indent="0">
              <a:buNone/>
              <a:defRPr sz="2000"/>
            </a:lvl4pPr>
            <a:lvl5pPr marL="2557549" indent="0">
              <a:buNone/>
              <a:defRPr sz="2000"/>
            </a:lvl5pPr>
            <a:lvl6pPr marL="3196943" indent="0">
              <a:buNone/>
              <a:defRPr sz="2000"/>
            </a:lvl6pPr>
            <a:lvl7pPr marL="3836335" indent="0">
              <a:buNone/>
              <a:defRPr sz="2000"/>
            </a:lvl7pPr>
            <a:lvl8pPr marL="4475722" indent="0">
              <a:buNone/>
              <a:defRPr sz="2000"/>
            </a:lvl8pPr>
            <a:lvl9pPr marL="5115113" indent="0">
              <a:buNone/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6EFF8-3BEE-48E4-B08A-EFFFCB020296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74551-0026-43CC-B966-5095DD338722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68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15219" y="1711855"/>
            <a:ext cx="3359548" cy="4021667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65268" y="1711855"/>
            <a:ext cx="3359546" cy="4021667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160C1-CCC1-40A9-BD62-DE3FA9F0C8DB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D9CA2-3EE5-4A16-9F68-D053BA0F2E67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0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blå med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1530000"/>
            <a:ext cx="9147600" cy="4320000"/>
          </a:xfrm>
          <a:prstGeom prst="rect">
            <a:avLst/>
          </a:prstGeom>
          <a:solidFill>
            <a:srgbClr val="7E9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64" rIns="91328" bIns="45664" rtlCol="0" anchor="ctr"/>
          <a:lstStyle/>
          <a:p>
            <a:pPr algn="ctr"/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D2D8-1CB8-430C-8B77-FBDC8A53D0B9}" type="datetime1">
              <a:rPr lang="sv-SE" smtClean="0"/>
              <a:t>2016-03-16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dirty="0" smtClean="0"/>
              <a:t>Naturvårdsverket | Swedish </a:t>
            </a:r>
            <a:r>
              <a:rPr lang="sv-SE" dirty="0" err="1" smtClean="0"/>
              <a:t>Environmental</a:t>
            </a:r>
            <a:r>
              <a:rPr lang="sv-SE" dirty="0" smtClean="0"/>
              <a:t> </a:t>
            </a:r>
            <a:r>
              <a:rPr lang="sv-SE" dirty="0" err="1" smtClean="0"/>
              <a:t>Protection</a:t>
            </a:r>
            <a:r>
              <a:rPr lang="sv-SE" dirty="0" smtClean="0"/>
              <a:t> Agency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Picture 8" descr="NV_4F_PC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75" y="260350"/>
            <a:ext cx="8985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4068000" y="1580400"/>
            <a:ext cx="3240000" cy="1998000"/>
          </a:xfrm>
        </p:spPr>
        <p:txBody>
          <a:bodyPr>
            <a:noAutofit/>
          </a:bodyPr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Miljö-</a:t>
            </a:r>
            <a:br>
              <a:rPr lang="sv-SE" dirty="0" smtClean="0"/>
            </a:br>
            <a:r>
              <a:rPr lang="sv-SE" dirty="0" smtClean="0"/>
              <a:t>ekonomi-dagarna</a:t>
            </a:r>
            <a:br>
              <a:rPr lang="sv-SE" dirty="0" smtClean="0"/>
            </a:br>
            <a:r>
              <a:rPr lang="sv-SE" dirty="0" smtClean="0"/>
              <a:t>2050</a:t>
            </a:r>
            <a:endParaRPr lang="sv-SE" dirty="0"/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068000" y="3722400"/>
            <a:ext cx="3240000" cy="2091600"/>
          </a:xfrm>
        </p:spPr>
        <p:txBody>
          <a:bodyPr>
            <a:noAutofit/>
          </a:bodyPr>
          <a:lstStyle>
            <a:lvl1pPr marL="0" indent="0" algn="ctr" eaLnBrk="1" hangingPunct="1">
              <a:buFont typeface="Arial" charset="0"/>
              <a:buNone/>
              <a:defRPr sz="2400">
                <a:solidFill>
                  <a:schemeClr val="bg1"/>
                </a:solidFill>
              </a:defRPr>
            </a:lvl1pPr>
            <a:lvl2pPr marL="433730" indent="0" algn="ctr">
              <a:buFontTx/>
              <a:buNone/>
              <a:defRPr sz="2000"/>
            </a:lvl2pPr>
            <a:lvl3pPr marL="913303" indent="0" algn="ctr">
              <a:buFontTx/>
              <a:buNone/>
              <a:defRPr sz="2000"/>
            </a:lvl3pPr>
            <a:lvl4pPr marL="1310625" indent="0" algn="ctr">
              <a:buFontTx/>
              <a:buNone/>
              <a:defRPr sz="2000"/>
            </a:lvl4pPr>
            <a:lvl5pPr marL="1826607" indent="0" algn="ctr">
              <a:buFontTx/>
              <a:buNone/>
              <a:defRPr sz="2000"/>
            </a:lvl5pPr>
          </a:lstStyle>
          <a:p>
            <a:pPr marL="0" indent="0" algn="ctr" eaLnBrk="1" hangingPunct="1">
              <a:buFont typeface="Arial" charset="0"/>
              <a:buNone/>
            </a:pPr>
            <a:r>
              <a:rPr lang="de-DE" dirty="0" smtClean="0">
                <a:latin typeface="Arial" charset="0"/>
                <a:cs typeface="Arial" charset="0"/>
              </a:rPr>
              <a:t>Stockholm </a:t>
            </a:r>
            <a:br>
              <a:rPr lang="de-DE" dirty="0" smtClean="0">
                <a:latin typeface="Arial" charset="0"/>
                <a:cs typeface="Arial" charset="0"/>
              </a:rPr>
            </a:br>
            <a:r>
              <a:rPr lang="de-DE" dirty="0" smtClean="0">
                <a:latin typeface="Arial" charset="0"/>
                <a:cs typeface="Arial" charset="0"/>
              </a:rPr>
              <a:t>20–21 </a:t>
            </a:r>
            <a:r>
              <a:rPr lang="de-DE" dirty="0" err="1" smtClean="0">
                <a:latin typeface="Arial" charset="0"/>
                <a:cs typeface="Arial" charset="0"/>
              </a:rPr>
              <a:t>september</a:t>
            </a:r>
            <a:endParaRPr lang="de-DE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de-DE" dirty="0" smtClean="0">
                <a:latin typeface="Arial" charset="0"/>
                <a:cs typeface="Arial" charset="0"/>
              </a:rPr>
              <a:t/>
            </a:r>
            <a:br>
              <a:rPr lang="de-DE" dirty="0" smtClean="0">
                <a:latin typeface="Arial" charset="0"/>
                <a:cs typeface="Arial" charset="0"/>
              </a:rPr>
            </a:br>
            <a:r>
              <a:rPr lang="de-DE" dirty="0" smtClean="0">
                <a:latin typeface="Arial" charset="0"/>
                <a:cs typeface="Arial" charset="0"/>
              </a:rPr>
              <a:t>Sven Svensson,</a:t>
            </a:r>
            <a:br>
              <a:rPr lang="de-DE" dirty="0" smtClean="0">
                <a:latin typeface="Arial" charset="0"/>
                <a:cs typeface="Arial" charset="0"/>
              </a:rPr>
            </a:br>
            <a:r>
              <a:rPr lang="de-DE" dirty="0" err="1" smtClean="0">
                <a:latin typeface="Arial" charset="0"/>
                <a:cs typeface="Arial" charset="0"/>
              </a:rPr>
              <a:t>generaldirektör</a:t>
            </a:r>
            <a:endParaRPr lang="sv-SE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17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6406" y="275167"/>
            <a:ext cx="82311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6406" y="1534587"/>
            <a:ext cx="4040188" cy="64029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387" indent="0">
              <a:buNone/>
              <a:defRPr sz="2800" b="1"/>
            </a:lvl2pPr>
            <a:lvl3pPr marL="1278774" indent="0">
              <a:buNone/>
              <a:defRPr sz="2500" b="1"/>
            </a:lvl3pPr>
            <a:lvl4pPr marL="1918162" indent="0">
              <a:buNone/>
              <a:defRPr sz="2200" b="1"/>
            </a:lvl4pPr>
            <a:lvl5pPr marL="2557549" indent="0">
              <a:buNone/>
              <a:defRPr sz="2200" b="1"/>
            </a:lvl5pPr>
            <a:lvl6pPr marL="3196943" indent="0">
              <a:buNone/>
              <a:defRPr sz="2200" b="1"/>
            </a:lvl6pPr>
            <a:lvl7pPr marL="3836335" indent="0">
              <a:buNone/>
              <a:defRPr sz="2200" b="1"/>
            </a:lvl7pPr>
            <a:lvl8pPr marL="4475722" indent="0">
              <a:buNone/>
              <a:defRPr sz="2200" b="1"/>
            </a:lvl8pPr>
            <a:lvl9pPr marL="5115113" indent="0">
              <a:buNone/>
              <a:defRPr sz="2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6406" y="2174875"/>
            <a:ext cx="4040188" cy="395023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435" y="1534587"/>
            <a:ext cx="4042171" cy="64029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387" indent="0">
              <a:buNone/>
              <a:defRPr sz="2800" b="1"/>
            </a:lvl2pPr>
            <a:lvl3pPr marL="1278774" indent="0">
              <a:buNone/>
              <a:defRPr sz="2500" b="1"/>
            </a:lvl3pPr>
            <a:lvl4pPr marL="1918162" indent="0">
              <a:buNone/>
              <a:defRPr sz="2200" b="1"/>
            </a:lvl4pPr>
            <a:lvl5pPr marL="2557549" indent="0">
              <a:buNone/>
              <a:defRPr sz="2200" b="1"/>
            </a:lvl5pPr>
            <a:lvl6pPr marL="3196943" indent="0">
              <a:buNone/>
              <a:defRPr sz="2200" b="1"/>
            </a:lvl6pPr>
            <a:lvl7pPr marL="3836335" indent="0">
              <a:buNone/>
              <a:defRPr sz="2200" b="1"/>
            </a:lvl7pPr>
            <a:lvl8pPr marL="4475722" indent="0">
              <a:buNone/>
              <a:defRPr sz="2200" b="1"/>
            </a:lvl8pPr>
            <a:lvl9pPr marL="5115113" indent="0">
              <a:buNone/>
              <a:defRPr sz="2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435" y="2174875"/>
            <a:ext cx="4042171" cy="395023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D8B2F-30F5-4D11-8343-0A67273A6A69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192E3-55CB-4F25-BB84-CF8A51E74B7B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587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00D88-4DEA-40DA-912D-FB38436EFBFB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5D9DA-9A4D-41D6-87EC-5AF3FDB3C367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781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B4527-77C6-4033-9463-F3270D74FDE6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16E7E-714A-4312-B6A9-80541D4472D7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65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6406" y="272522"/>
            <a:ext cx="3008313" cy="116152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844" y="272522"/>
            <a:ext cx="5111750" cy="5852583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6406" y="1434042"/>
            <a:ext cx="3008313" cy="4691063"/>
          </a:xfrm>
        </p:spPr>
        <p:txBody>
          <a:bodyPr/>
          <a:lstStyle>
            <a:lvl1pPr marL="0" indent="0">
              <a:buNone/>
              <a:defRPr sz="2000"/>
            </a:lvl1pPr>
            <a:lvl2pPr marL="639387" indent="0">
              <a:buNone/>
              <a:defRPr sz="1700"/>
            </a:lvl2pPr>
            <a:lvl3pPr marL="1278774" indent="0">
              <a:buNone/>
              <a:defRPr sz="1400"/>
            </a:lvl3pPr>
            <a:lvl4pPr marL="1918162" indent="0">
              <a:buNone/>
              <a:defRPr sz="1300"/>
            </a:lvl4pPr>
            <a:lvl5pPr marL="2557549" indent="0">
              <a:buNone/>
              <a:defRPr sz="1300"/>
            </a:lvl5pPr>
            <a:lvl6pPr marL="3196943" indent="0">
              <a:buNone/>
              <a:defRPr sz="1300"/>
            </a:lvl6pPr>
            <a:lvl7pPr marL="3836335" indent="0">
              <a:buNone/>
              <a:defRPr sz="1300"/>
            </a:lvl7pPr>
            <a:lvl8pPr marL="4475722" indent="0">
              <a:buNone/>
              <a:defRPr sz="1300"/>
            </a:lvl8pPr>
            <a:lvl9pPr marL="5115113" indent="0">
              <a:buNone/>
              <a:defRPr sz="13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B7DA8-08E6-4903-98F8-B248418F8419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06F1A-D334-4F31-93C7-4AB736C77D4E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576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1893" y="4799558"/>
            <a:ext cx="5486796" cy="568855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1893" y="613837"/>
            <a:ext cx="5486796" cy="4114272"/>
          </a:xfrm>
        </p:spPr>
        <p:txBody>
          <a:bodyPr/>
          <a:lstStyle>
            <a:lvl1pPr marL="0" indent="0">
              <a:buNone/>
              <a:defRPr sz="4500"/>
            </a:lvl1pPr>
            <a:lvl2pPr marL="639387" indent="0">
              <a:buNone/>
              <a:defRPr sz="3900"/>
            </a:lvl2pPr>
            <a:lvl3pPr marL="1278774" indent="0">
              <a:buNone/>
              <a:defRPr sz="3400"/>
            </a:lvl3pPr>
            <a:lvl4pPr marL="1918162" indent="0">
              <a:buNone/>
              <a:defRPr sz="2800"/>
            </a:lvl4pPr>
            <a:lvl5pPr marL="2557549" indent="0">
              <a:buNone/>
              <a:defRPr sz="2800"/>
            </a:lvl5pPr>
            <a:lvl6pPr marL="3196943" indent="0">
              <a:buNone/>
              <a:defRPr sz="2800"/>
            </a:lvl6pPr>
            <a:lvl7pPr marL="3836335" indent="0">
              <a:buNone/>
              <a:defRPr sz="2800"/>
            </a:lvl7pPr>
            <a:lvl8pPr marL="4475722" indent="0">
              <a:buNone/>
              <a:defRPr sz="2800"/>
            </a:lvl8pPr>
            <a:lvl9pPr marL="5115113" indent="0">
              <a:buNone/>
              <a:defRPr sz="28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1893" y="5368397"/>
            <a:ext cx="5486796" cy="804333"/>
          </a:xfrm>
        </p:spPr>
        <p:txBody>
          <a:bodyPr/>
          <a:lstStyle>
            <a:lvl1pPr marL="0" indent="0">
              <a:buNone/>
              <a:defRPr sz="2000"/>
            </a:lvl1pPr>
            <a:lvl2pPr marL="639387" indent="0">
              <a:buNone/>
              <a:defRPr sz="1700"/>
            </a:lvl2pPr>
            <a:lvl3pPr marL="1278774" indent="0">
              <a:buNone/>
              <a:defRPr sz="1400"/>
            </a:lvl3pPr>
            <a:lvl4pPr marL="1918162" indent="0">
              <a:buNone/>
              <a:defRPr sz="1300"/>
            </a:lvl4pPr>
            <a:lvl5pPr marL="2557549" indent="0">
              <a:buNone/>
              <a:defRPr sz="1300"/>
            </a:lvl5pPr>
            <a:lvl6pPr marL="3196943" indent="0">
              <a:buNone/>
              <a:defRPr sz="1300"/>
            </a:lvl6pPr>
            <a:lvl7pPr marL="3836335" indent="0">
              <a:buNone/>
              <a:defRPr sz="1300"/>
            </a:lvl7pPr>
            <a:lvl8pPr marL="4475722" indent="0">
              <a:buNone/>
              <a:defRPr sz="1300"/>
            </a:lvl8pPr>
            <a:lvl9pPr marL="5115113" indent="0">
              <a:buNone/>
              <a:defRPr sz="13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BB837-B33C-42DE-81C8-00A54A6AF44D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5C0DE-5AE9-473F-92E4-0231594FF92F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122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9C5E5-6EB4-458E-BAB5-374262AB141D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20D6D-78B9-4ED8-B326-DBA2913B31BB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44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298408" y="621772"/>
            <a:ext cx="1726406" cy="51117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115219" y="621772"/>
            <a:ext cx="4992688" cy="51117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2B954-E445-49C9-ADFC-2A3E815139F6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9E862-8451-464F-993C-DB3BD6B9A430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673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J:\Produktion\Peter_arbetsmtrl\PRINT_PDF_EMAIL_PROD\AVDELNING_SEKR\NYA_ORGANISATIONEN_110404\GENOMFÖRANDE\MILJÖBALKSDAGAR\miljöbalksdagar_15\BILDER\HÖGUPPLÖSTA\JohnerOrder52927\nat76614_a3 - framsida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974" b="16316"/>
          <a:stretch>
            <a:fillRect/>
          </a:stretch>
        </p:blipFill>
        <p:spPr bwMode="auto">
          <a:xfrm>
            <a:off x="0" y="0"/>
            <a:ext cx="91618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547" y="1124482"/>
            <a:ext cx="5451078" cy="1656292"/>
          </a:xfrm>
        </p:spPr>
        <p:txBody>
          <a:bodyPr/>
          <a:lstStyle>
            <a:lvl1pPr algn="ctr">
              <a:defRPr sz="1500" b="0"/>
            </a:lvl1pPr>
          </a:lstStyle>
          <a:p>
            <a:pPr lvl="0"/>
            <a:r>
              <a:rPr lang="sv-SE" altLang="sv-SE" noProof="0" smtClean="0"/>
              <a:t>Klicka här för att </a:t>
            </a:r>
            <a:br>
              <a:rPr lang="sv-SE" altLang="sv-SE" noProof="0" smtClean="0"/>
            </a:br>
            <a:r>
              <a:rPr lang="sv-SE" altLang="sv-SE" noProof="0" smtClean="0"/>
              <a:t>ändra format på bakgrundsrubriken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00844" y="6188605"/>
            <a:ext cx="1905000" cy="4550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6EEC7-C833-4273-B33C-0C3DBBA68ECA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-287731" y="6199190"/>
            <a:ext cx="1905001" cy="4550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65939-500B-4390-BC0C-A88CA6429CD4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247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4ED7C-F246-4DDE-BF72-EB031C797F42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3E8C9-B0FC-4812-A45A-909412B0A673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003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2" y="4407959"/>
            <a:ext cx="7772798" cy="1359958"/>
          </a:xfrm>
        </p:spPr>
        <p:txBody>
          <a:bodyPr/>
          <a:lstStyle>
            <a:lvl1pPr algn="l">
              <a:defRPr sz="56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2" y="2907773"/>
            <a:ext cx="7772798" cy="1500187"/>
          </a:xfrm>
        </p:spPr>
        <p:txBody>
          <a:bodyPr anchor="b"/>
          <a:lstStyle>
            <a:lvl1pPr marL="0" indent="0">
              <a:buNone/>
              <a:defRPr sz="2800"/>
            </a:lvl1pPr>
            <a:lvl2pPr marL="639541" indent="0">
              <a:buNone/>
              <a:defRPr sz="2500"/>
            </a:lvl2pPr>
            <a:lvl3pPr marL="1279082" indent="0">
              <a:buNone/>
              <a:defRPr sz="2200"/>
            </a:lvl3pPr>
            <a:lvl4pPr marL="1918624" indent="0">
              <a:buNone/>
              <a:defRPr sz="2000"/>
            </a:lvl4pPr>
            <a:lvl5pPr marL="2558165" indent="0">
              <a:buNone/>
              <a:defRPr sz="2000"/>
            </a:lvl5pPr>
            <a:lvl6pPr marL="3197711" indent="0">
              <a:buNone/>
              <a:defRPr sz="2000"/>
            </a:lvl6pPr>
            <a:lvl7pPr marL="3837256" indent="0">
              <a:buNone/>
              <a:defRPr sz="2000"/>
            </a:lvl7pPr>
            <a:lvl8pPr marL="4476797" indent="0">
              <a:buNone/>
              <a:defRPr sz="2000"/>
            </a:lvl8pPr>
            <a:lvl9pPr marL="5116341" indent="0">
              <a:buNone/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6EFF8-3BEE-48E4-B08A-EFFFCB020296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74551-0026-43CC-B966-5095DD338722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4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, punktlista,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400" y="619200"/>
            <a:ext cx="7344000" cy="1224000"/>
          </a:xfrm>
        </p:spPr>
        <p:txBody>
          <a:bodyPr anchor="t">
            <a:noAutofit/>
          </a:bodyPr>
          <a:lstStyle>
            <a:lvl1pPr algn="l">
              <a:defRPr sz="29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4400" y="1926000"/>
            <a:ext cx="7344000" cy="3888000"/>
          </a:xfrm>
        </p:spPr>
        <p:txBody>
          <a:bodyPr>
            <a:no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 marL="755090" indent="-251696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3099600" y="6460340"/>
            <a:ext cx="752320" cy="252000"/>
          </a:xfrm>
        </p:spPr>
        <p:txBody>
          <a:bodyPr/>
          <a:lstStyle/>
          <a:p>
            <a:fld id="{31F8AAC4-2748-4E53-A84E-4A6AD65B6C1B}" type="datetime1">
              <a:rPr lang="sv-SE" smtClean="0"/>
              <a:t>2016-03-16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92990" y="6460340"/>
            <a:ext cx="3038850" cy="252000"/>
          </a:xfrm>
        </p:spPr>
        <p:txBody>
          <a:bodyPr/>
          <a:lstStyle/>
          <a:p>
            <a:pPr algn="l"/>
            <a:r>
              <a:rPr lang="sv-SE" dirty="0" smtClean="0"/>
              <a:t>Naturvårdsverket | Swedish </a:t>
            </a:r>
            <a:r>
              <a:rPr lang="sv-SE" dirty="0" err="1" smtClean="0"/>
              <a:t>Environmental</a:t>
            </a:r>
            <a:r>
              <a:rPr lang="sv-SE" dirty="0" smtClean="0"/>
              <a:t> </a:t>
            </a:r>
            <a:r>
              <a:rPr lang="sv-SE" dirty="0" err="1" smtClean="0"/>
              <a:t>Protection</a:t>
            </a:r>
            <a:r>
              <a:rPr lang="sv-SE" dirty="0" smtClean="0"/>
              <a:t> Agency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3837600" y="6460340"/>
            <a:ext cx="360000" cy="252000"/>
          </a:xfrm>
        </p:spPr>
        <p:txBody>
          <a:bodyPr/>
          <a:lstStyle>
            <a:lvl1pPr algn="r">
              <a:defRPr/>
            </a:lvl1pPr>
          </a:lstStyle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8688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15219" y="1711855"/>
            <a:ext cx="3359548" cy="4021667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65268" y="1711855"/>
            <a:ext cx="3359546" cy="4021667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160C1-CCC1-40A9-BD62-DE3FA9F0C8DB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D9CA2-3EE5-4A16-9F68-D053BA0F2E67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38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6406" y="275167"/>
            <a:ext cx="82311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6406" y="1534587"/>
            <a:ext cx="4040188" cy="64029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541" indent="0">
              <a:buNone/>
              <a:defRPr sz="2800" b="1"/>
            </a:lvl2pPr>
            <a:lvl3pPr marL="1279082" indent="0">
              <a:buNone/>
              <a:defRPr sz="2500" b="1"/>
            </a:lvl3pPr>
            <a:lvl4pPr marL="1918624" indent="0">
              <a:buNone/>
              <a:defRPr sz="2200" b="1"/>
            </a:lvl4pPr>
            <a:lvl5pPr marL="2558165" indent="0">
              <a:buNone/>
              <a:defRPr sz="2200" b="1"/>
            </a:lvl5pPr>
            <a:lvl6pPr marL="3197711" indent="0">
              <a:buNone/>
              <a:defRPr sz="2200" b="1"/>
            </a:lvl6pPr>
            <a:lvl7pPr marL="3837256" indent="0">
              <a:buNone/>
              <a:defRPr sz="2200" b="1"/>
            </a:lvl7pPr>
            <a:lvl8pPr marL="4476797" indent="0">
              <a:buNone/>
              <a:defRPr sz="2200" b="1"/>
            </a:lvl8pPr>
            <a:lvl9pPr marL="5116341" indent="0">
              <a:buNone/>
              <a:defRPr sz="2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6406" y="2174875"/>
            <a:ext cx="4040188" cy="395023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432" y="1534587"/>
            <a:ext cx="4042171" cy="64029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541" indent="0">
              <a:buNone/>
              <a:defRPr sz="2800" b="1"/>
            </a:lvl2pPr>
            <a:lvl3pPr marL="1279082" indent="0">
              <a:buNone/>
              <a:defRPr sz="2500" b="1"/>
            </a:lvl3pPr>
            <a:lvl4pPr marL="1918624" indent="0">
              <a:buNone/>
              <a:defRPr sz="2200" b="1"/>
            </a:lvl4pPr>
            <a:lvl5pPr marL="2558165" indent="0">
              <a:buNone/>
              <a:defRPr sz="2200" b="1"/>
            </a:lvl5pPr>
            <a:lvl6pPr marL="3197711" indent="0">
              <a:buNone/>
              <a:defRPr sz="2200" b="1"/>
            </a:lvl6pPr>
            <a:lvl7pPr marL="3837256" indent="0">
              <a:buNone/>
              <a:defRPr sz="2200" b="1"/>
            </a:lvl7pPr>
            <a:lvl8pPr marL="4476797" indent="0">
              <a:buNone/>
              <a:defRPr sz="2200" b="1"/>
            </a:lvl8pPr>
            <a:lvl9pPr marL="5116341" indent="0">
              <a:buNone/>
              <a:defRPr sz="2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432" y="2174875"/>
            <a:ext cx="4042171" cy="395023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D8B2F-30F5-4D11-8343-0A67273A6A69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192E3-55CB-4F25-BB84-CF8A51E74B7B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0338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00D88-4DEA-40DA-912D-FB38436EFBFB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5D9DA-9A4D-41D6-87EC-5AF3FDB3C367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023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B4527-77C6-4033-9463-F3270D74FDE6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16E7E-714A-4312-B6A9-80541D4472D7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8834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6406" y="272522"/>
            <a:ext cx="3008313" cy="116152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844" y="272522"/>
            <a:ext cx="5111750" cy="5852583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6406" y="1434042"/>
            <a:ext cx="3008313" cy="4691063"/>
          </a:xfrm>
        </p:spPr>
        <p:txBody>
          <a:bodyPr/>
          <a:lstStyle>
            <a:lvl1pPr marL="0" indent="0">
              <a:buNone/>
              <a:defRPr sz="2000"/>
            </a:lvl1pPr>
            <a:lvl2pPr marL="639541" indent="0">
              <a:buNone/>
              <a:defRPr sz="1700"/>
            </a:lvl2pPr>
            <a:lvl3pPr marL="1279082" indent="0">
              <a:buNone/>
              <a:defRPr sz="1400"/>
            </a:lvl3pPr>
            <a:lvl4pPr marL="1918624" indent="0">
              <a:buNone/>
              <a:defRPr sz="1300"/>
            </a:lvl4pPr>
            <a:lvl5pPr marL="2558165" indent="0">
              <a:buNone/>
              <a:defRPr sz="1300"/>
            </a:lvl5pPr>
            <a:lvl6pPr marL="3197711" indent="0">
              <a:buNone/>
              <a:defRPr sz="1300"/>
            </a:lvl6pPr>
            <a:lvl7pPr marL="3837256" indent="0">
              <a:buNone/>
              <a:defRPr sz="1300"/>
            </a:lvl7pPr>
            <a:lvl8pPr marL="4476797" indent="0">
              <a:buNone/>
              <a:defRPr sz="1300"/>
            </a:lvl8pPr>
            <a:lvl9pPr marL="5116341" indent="0">
              <a:buNone/>
              <a:defRPr sz="13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B7DA8-08E6-4903-98F8-B248418F8419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06F1A-D334-4F31-93C7-4AB736C77D4E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186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1893" y="4799554"/>
            <a:ext cx="5486796" cy="568855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1893" y="613837"/>
            <a:ext cx="5486796" cy="4114272"/>
          </a:xfrm>
        </p:spPr>
        <p:txBody>
          <a:bodyPr/>
          <a:lstStyle>
            <a:lvl1pPr marL="0" indent="0">
              <a:buNone/>
              <a:defRPr sz="4500"/>
            </a:lvl1pPr>
            <a:lvl2pPr marL="639541" indent="0">
              <a:buNone/>
              <a:defRPr sz="3900"/>
            </a:lvl2pPr>
            <a:lvl3pPr marL="1279082" indent="0">
              <a:buNone/>
              <a:defRPr sz="3400"/>
            </a:lvl3pPr>
            <a:lvl4pPr marL="1918624" indent="0">
              <a:buNone/>
              <a:defRPr sz="2800"/>
            </a:lvl4pPr>
            <a:lvl5pPr marL="2558165" indent="0">
              <a:buNone/>
              <a:defRPr sz="2800"/>
            </a:lvl5pPr>
            <a:lvl6pPr marL="3197711" indent="0">
              <a:buNone/>
              <a:defRPr sz="2800"/>
            </a:lvl6pPr>
            <a:lvl7pPr marL="3837256" indent="0">
              <a:buNone/>
              <a:defRPr sz="2800"/>
            </a:lvl7pPr>
            <a:lvl8pPr marL="4476797" indent="0">
              <a:buNone/>
              <a:defRPr sz="2800"/>
            </a:lvl8pPr>
            <a:lvl9pPr marL="5116341" indent="0">
              <a:buNone/>
              <a:defRPr sz="28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1893" y="5368397"/>
            <a:ext cx="5486796" cy="804333"/>
          </a:xfrm>
        </p:spPr>
        <p:txBody>
          <a:bodyPr/>
          <a:lstStyle>
            <a:lvl1pPr marL="0" indent="0">
              <a:buNone/>
              <a:defRPr sz="2000"/>
            </a:lvl1pPr>
            <a:lvl2pPr marL="639541" indent="0">
              <a:buNone/>
              <a:defRPr sz="1700"/>
            </a:lvl2pPr>
            <a:lvl3pPr marL="1279082" indent="0">
              <a:buNone/>
              <a:defRPr sz="1400"/>
            </a:lvl3pPr>
            <a:lvl4pPr marL="1918624" indent="0">
              <a:buNone/>
              <a:defRPr sz="1300"/>
            </a:lvl4pPr>
            <a:lvl5pPr marL="2558165" indent="0">
              <a:buNone/>
              <a:defRPr sz="1300"/>
            </a:lvl5pPr>
            <a:lvl6pPr marL="3197711" indent="0">
              <a:buNone/>
              <a:defRPr sz="1300"/>
            </a:lvl6pPr>
            <a:lvl7pPr marL="3837256" indent="0">
              <a:buNone/>
              <a:defRPr sz="1300"/>
            </a:lvl7pPr>
            <a:lvl8pPr marL="4476797" indent="0">
              <a:buNone/>
              <a:defRPr sz="1300"/>
            </a:lvl8pPr>
            <a:lvl9pPr marL="5116341" indent="0">
              <a:buNone/>
              <a:defRPr sz="13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BB837-B33C-42DE-81C8-00A54A6AF44D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5C0DE-5AE9-473F-92E4-0231594FF92F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974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9C5E5-6EB4-458E-BAB5-374262AB141D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20D6D-78B9-4ED8-B326-DBA2913B31BB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05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298408" y="621772"/>
            <a:ext cx="1726406" cy="51117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115219" y="621772"/>
            <a:ext cx="4992688" cy="51117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2B954-E445-49C9-ADFC-2A3E815139F6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9E862-8451-464F-993C-DB3BD6B9A430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987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J:\Produktion\Peter_arbetsmtrl\PRINT_PDF_EMAIL_PROD\AVDELNING_SEKR\NYA_ORGANISATIONEN_110404\GENOMFÖRANDE\MILJÖBALKSDAGAR\miljöbalksdagar_15\BILDER\HÖGUPPLÖSTA\JohnerOrder52927\nat76614_a3 - framsida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974" b="16316"/>
          <a:stretch>
            <a:fillRect/>
          </a:stretch>
        </p:blipFill>
        <p:spPr bwMode="auto">
          <a:xfrm>
            <a:off x="0" y="0"/>
            <a:ext cx="91618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547" y="1124482"/>
            <a:ext cx="5451078" cy="1656292"/>
          </a:xfrm>
        </p:spPr>
        <p:txBody>
          <a:bodyPr/>
          <a:lstStyle>
            <a:lvl1pPr algn="ctr">
              <a:defRPr sz="1500" b="0"/>
            </a:lvl1pPr>
          </a:lstStyle>
          <a:p>
            <a:pPr lvl="0"/>
            <a:r>
              <a:rPr lang="sv-SE" altLang="sv-SE" noProof="0" smtClean="0"/>
              <a:t>Klicka här för att </a:t>
            </a:r>
            <a:br>
              <a:rPr lang="sv-SE" altLang="sv-SE" noProof="0" smtClean="0"/>
            </a:br>
            <a:r>
              <a:rPr lang="sv-SE" altLang="sv-SE" noProof="0" smtClean="0"/>
              <a:t>ändra format på bakgrundsrubriken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00844" y="6188605"/>
            <a:ext cx="1905000" cy="4550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6EEC7-C833-4273-B33C-0C3DBBA68ECA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-287731" y="6199190"/>
            <a:ext cx="1905001" cy="4550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65939-500B-4390-BC0C-A88CA6429CD4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37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4ED7C-F246-4DDE-BF72-EB031C797F42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3E8C9-B0FC-4812-A45A-909412B0A673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73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561487"/>
            <a:ext cx="7810500" cy="4680000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9000" b="0" cap="none" baseline="0">
                <a:solidFill>
                  <a:schemeClr val="accent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6DA5-3779-4115-B9FF-F6458A5B1E08}" type="datetime1">
              <a:rPr lang="sv-SE" smtClean="0"/>
              <a:t>2016-03-16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dirty="0" smtClean="0"/>
              <a:t>Naturvårdsverket | Swedish </a:t>
            </a:r>
            <a:r>
              <a:rPr lang="sv-SE" dirty="0" err="1" smtClean="0"/>
              <a:t>Environmental</a:t>
            </a:r>
            <a:r>
              <a:rPr lang="sv-SE" dirty="0" smtClean="0"/>
              <a:t> </a:t>
            </a:r>
            <a:r>
              <a:rPr lang="sv-SE" dirty="0" err="1" smtClean="0"/>
              <a:t>Protection</a:t>
            </a:r>
            <a:r>
              <a:rPr lang="sv-SE" dirty="0" smtClean="0"/>
              <a:t> Agency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7096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2" y="4407959"/>
            <a:ext cx="7772798" cy="1359958"/>
          </a:xfrm>
        </p:spPr>
        <p:txBody>
          <a:bodyPr/>
          <a:lstStyle>
            <a:lvl1pPr algn="l">
              <a:defRPr sz="56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2" y="2907773"/>
            <a:ext cx="7772798" cy="1500187"/>
          </a:xfrm>
        </p:spPr>
        <p:txBody>
          <a:bodyPr anchor="b"/>
          <a:lstStyle>
            <a:lvl1pPr marL="0" indent="0">
              <a:buNone/>
              <a:defRPr sz="2800"/>
            </a:lvl1pPr>
            <a:lvl2pPr marL="639772" indent="0">
              <a:buNone/>
              <a:defRPr sz="2500"/>
            </a:lvl2pPr>
            <a:lvl3pPr marL="1279544" indent="0">
              <a:buNone/>
              <a:defRPr sz="2200"/>
            </a:lvl3pPr>
            <a:lvl4pPr marL="1919316" indent="0">
              <a:buNone/>
              <a:defRPr sz="2000"/>
            </a:lvl4pPr>
            <a:lvl5pPr marL="2559089" indent="0">
              <a:buNone/>
              <a:defRPr sz="2000"/>
            </a:lvl5pPr>
            <a:lvl6pPr marL="3198861" indent="0">
              <a:buNone/>
              <a:defRPr sz="2000"/>
            </a:lvl6pPr>
            <a:lvl7pPr marL="3838638" indent="0">
              <a:buNone/>
              <a:defRPr sz="2000"/>
            </a:lvl7pPr>
            <a:lvl8pPr marL="4478410" indent="0">
              <a:buNone/>
              <a:defRPr sz="2000"/>
            </a:lvl8pPr>
            <a:lvl9pPr marL="5118182" indent="0">
              <a:buNone/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6EFF8-3BEE-48E4-B08A-EFFFCB020296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74551-0026-43CC-B966-5095DD338722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37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15219" y="1711855"/>
            <a:ext cx="3359548" cy="4021667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65268" y="1711855"/>
            <a:ext cx="3359546" cy="4021667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160C1-CCC1-40A9-BD62-DE3FA9F0C8DB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D9CA2-3EE5-4A16-9F68-D053BA0F2E67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952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6406" y="275167"/>
            <a:ext cx="82311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6406" y="1534587"/>
            <a:ext cx="4040188" cy="64029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772" indent="0">
              <a:buNone/>
              <a:defRPr sz="2800" b="1"/>
            </a:lvl2pPr>
            <a:lvl3pPr marL="1279544" indent="0">
              <a:buNone/>
              <a:defRPr sz="2500" b="1"/>
            </a:lvl3pPr>
            <a:lvl4pPr marL="1919316" indent="0">
              <a:buNone/>
              <a:defRPr sz="2200" b="1"/>
            </a:lvl4pPr>
            <a:lvl5pPr marL="2559089" indent="0">
              <a:buNone/>
              <a:defRPr sz="2200" b="1"/>
            </a:lvl5pPr>
            <a:lvl6pPr marL="3198861" indent="0">
              <a:buNone/>
              <a:defRPr sz="2200" b="1"/>
            </a:lvl6pPr>
            <a:lvl7pPr marL="3838638" indent="0">
              <a:buNone/>
              <a:defRPr sz="2200" b="1"/>
            </a:lvl7pPr>
            <a:lvl8pPr marL="4478410" indent="0">
              <a:buNone/>
              <a:defRPr sz="2200" b="1"/>
            </a:lvl8pPr>
            <a:lvl9pPr marL="5118182" indent="0">
              <a:buNone/>
              <a:defRPr sz="2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6406" y="2174875"/>
            <a:ext cx="4040188" cy="395023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428" y="1534587"/>
            <a:ext cx="4042171" cy="64029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772" indent="0">
              <a:buNone/>
              <a:defRPr sz="2800" b="1"/>
            </a:lvl2pPr>
            <a:lvl3pPr marL="1279544" indent="0">
              <a:buNone/>
              <a:defRPr sz="2500" b="1"/>
            </a:lvl3pPr>
            <a:lvl4pPr marL="1919316" indent="0">
              <a:buNone/>
              <a:defRPr sz="2200" b="1"/>
            </a:lvl4pPr>
            <a:lvl5pPr marL="2559089" indent="0">
              <a:buNone/>
              <a:defRPr sz="2200" b="1"/>
            </a:lvl5pPr>
            <a:lvl6pPr marL="3198861" indent="0">
              <a:buNone/>
              <a:defRPr sz="2200" b="1"/>
            </a:lvl6pPr>
            <a:lvl7pPr marL="3838638" indent="0">
              <a:buNone/>
              <a:defRPr sz="2200" b="1"/>
            </a:lvl7pPr>
            <a:lvl8pPr marL="4478410" indent="0">
              <a:buNone/>
              <a:defRPr sz="2200" b="1"/>
            </a:lvl8pPr>
            <a:lvl9pPr marL="5118182" indent="0">
              <a:buNone/>
              <a:defRPr sz="2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428" y="2174875"/>
            <a:ext cx="4042171" cy="395023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D8B2F-30F5-4D11-8343-0A67273A6A69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192E3-55CB-4F25-BB84-CF8A51E74B7B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020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00D88-4DEA-40DA-912D-FB38436EFBFB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5D9DA-9A4D-41D6-87EC-5AF3FDB3C367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3030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B4527-77C6-4033-9463-F3270D74FDE6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16E7E-714A-4312-B6A9-80541D4472D7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731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6406" y="272522"/>
            <a:ext cx="3008313" cy="116152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844" y="272522"/>
            <a:ext cx="5111750" cy="5852583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6406" y="1434042"/>
            <a:ext cx="3008313" cy="4691063"/>
          </a:xfrm>
        </p:spPr>
        <p:txBody>
          <a:bodyPr/>
          <a:lstStyle>
            <a:lvl1pPr marL="0" indent="0">
              <a:buNone/>
              <a:defRPr sz="2000"/>
            </a:lvl1pPr>
            <a:lvl2pPr marL="639772" indent="0">
              <a:buNone/>
              <a:defRPr sz="1700"/>
            </a:lvl2pPr>
            <a:lvl3pPr marL="1279544" indent="0">
              <a:buNone/>
              <a:defRPr sz="1400"/>
            </a:lvl3pPr>
            <a:lvl4pPr marL="1919316" indent="0">
              <a:buNone/>
              <a:defRPr sz="1300"/>
            </a:lvl4pPr>
            <a:lvl5pPr marL="2559089" indent="0">
              <a:buNone/>
              <a:defRPr sz="1300"/>
            </a:lvl5pPr>
            <a:lvl6pPr marL="3198861" indent="0">
              <a:buNone/>
              <a:defRPr sz="1300"/>
            </a:lvl6pPr>
            <a:lvl7pPr marL="3838638" indent="0">
              <a:buNone/>
              <a:defRPr sz="1300"/>
            </a:lvl7pPr>
            <a:lvl8pPr marL="4478410" indent="0">
              <a:buNone/>
              <a:defRPr sz="1300"/>
            </a:lvl8pPr>
            <a:lvl9pPr marL="5118182" indent="0">
              <a:buNone/>
              <a:defRPr sz="13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B7DA8-08E6-4903-98F8-B248418F8419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06F1A-D334-4F31-93C7-4AB736C77D4E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544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1893" y="4799549"/>
            <a:ext cx="5486796" cy="568855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1893" y="613837"/>
            <a:ext cx="5486796" cy="4114272"/>
          </a:xfrm>
        </p:spPr>
        <p:txBody>
          <a:bodyPr/>
          <a:lstStyle>
            <a:lvl1pPr marL="0" indent="0">
              <a:buNone/>
              <a:defRPr sz="4500"/>
            </a:lvl1pPr>
            <a:lvl2pPr marL="639772" indent="0">
              <a:buNone/>
              <a:defRPr sz="3900"/>
            </a:lvl2pPr>
            <a:lvl3pPr marL="1279544" indent="0">
              <a:buNone/>
              <a:defRPr sz="3400"/>
            </a:lvl3pPr>
            <a:lvl4pPr marL="1919316" indent="0">
              <a:buNone/>
              <a:defRPr sz="2800"/>
            </a:lvl4pPr>
            <a:lvl5pPr marL="2559089" indent="0">
              <a:buNone/>
              <a:defRPr sz="2800"/>
            </a:lvl5pPr>
            <a:lvl6pPr marL="3198861" indent="0">
              <a:buNone/>
              <a:defRPr sz="2800"/>
            </a:lvl6pPr>
            <a:lvl7pPr marL="3838638" indent="0">
              <a:buNone/>
              <a:defRPr sz="2800"/>
            </a:lvl7pPr>
            <a:lvl8pPr marL="4478410" indent="0">
              <a:buNone/>
              <a:defRPr sz="2800"/>
            </a:lvl8pPr>
            <a:lvl9pPr marL="5118182" indent="0">
              <a:buNone/>
              <a:defRPr sz="28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1893" y="5368397"/>
            <a:ext cx="5486796" cy="804333"/>
          </a:xfrm>
        </p:spPr>
        <p:txBody>
          <a:bodyPr/>
          <a:lstStyle>
            <a:lvl1pPr marL="0" indent="0">
              <a:buNone/>
              <a:defRPr sz="2000"/>
            </a:lvl1pPr>
            <a:lvl2pPr marL="639772" indent="0">
              <a:buNone/>
              <a:defRPr sz="1700"/>
            </a:lvl2pPr>
            <a:lvl3pPr marL="1279544" indent="0">
              <a:buNone/>
              <a:defRPr sz="1400"/>
            </a:lvl3pPr>
            <a:lvl4pPr marL="1919316" indent="0">
              <a:buNone/>
              <a:defRPr sz="1300"/>
            </a:lvl4pPr>
            <a:lvl5pPr marL="2559089" indent="0">
              <a:buNone/>
              <a:defRPr sz="1300"/>
            </a:lvl5pPr>
            <a:lvl6pPr marL="3198861" indent="0">
              <a:buNone/>
              <a:defRPr sz="1300"/>
            </a:lvl6pPr>
            <a:lvl7pPr marL="3838638" indent="0">
              <a:buNone/>
              <a:defRPr sz="1300"/>
            </a:lvl7pPr>
            <a:lvl8pPr marL="4478410" indent="0">
              <a:buNone/>
              <a:defRPr sz="1300"/>
            </a:lvl8pPr>
            <a:lvl9pPr marL="5118182" indent="0">
              <a:buNone/>
              <a:defRPr sz="13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BB837-B33C-42DE-81C8-00A54A6AF44D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5C0DE-5AE9-473F-92E4-0231594FF92F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7988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9C5E5-6EB4-458E-BAB5-374262AB141D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20D6D-78B9-4ED8-B326-DBA2913B31BB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533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298408" y="621772"/>
            <a:ext cx="1726406" cy="51117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115219" y="621772"/>
            <a:ext cx="4992688" cy="51117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2B954-E445-49C9-ADFC-2A3E815139F6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9E862-8451-464F-993C-DB3BD6B9A430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866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J:\Produktion\Peter_arbetsmtrl\PRINT_PDF_EMAIL_PROD\AVDELNING_SEKR\NYA_ORGANISATIONEN_110404\GENOMFÖRANDE\MILJÖBALKSDAGAR\miljöbalksdagar_15\BILDER\HÖGUPPLÖSTA\JohnerOrder52927\nat76614_a3 - framsida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974" b="16316"/>
          <a:stretch>
            <a:fillRect/>
          </a:stretch>
        </p:blipFill>
        <p:spPr bwMode="auto">
          <a:xfrm>
            <a:off x="0" y="0"/>
            <a:ext cx="91618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547" y="1124481"/>
            <a:ext cx="5451078" cy="1656292"/>
          </a:xfrm>
        </p:spPr>
        <p:txBody>
          <a:bodyPr/>
          <a:lstStyle>
            <a:lvl1pPr algn="ctr">
              <a:defRPr sz="1500" b="0"/>
            </a:lvl1pPr>
          </a:lstStyle>
          <a:p>
            <a:pPr lvl="0"/>
            <a:r>
              <a:rPr lang="sv-SE" altLang="sv-SE" noProof="0" smtClean="0"/>
              <a:t>Klicka här för att </a:t>
            </a:r>
            <a:br>
              <a:rPr lang="sv-SE" altLang="sv-SE" noProof="0" smtClean="0"/>
            </a:br>
            <a:r>
              <a:rPr lang="sv-SE" altLang="sv-SE" noProof="0" smtClean="0"/>
              <a:t>ändra format på bakgrundsrubriken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00844" y="6188605"/>
            <a:ext cx="1905000" cy="4550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6EEC7-C833-4273-B33C-0C3DBBA68ECA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-287734" y="6199189"/>
            <a:ext cx="1905001" cy="4550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65939-500B-4390-BC0C-A88CA6429CD4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519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4"/>
            <a:ext cx="9144000" cy="5661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64" rIns="91328" bIns="45664"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E423-1780-43BB-A8FE-3025F34AD1F8}" type="datetime1">
              <a:rPr lang="sv-SE" smtClean="0"/>
              <a:pPr/>
              <a:t>2016-03-16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smtClean="0"/>
              <a:t>Naturvårdsverket | Swedish Environmental Protection Agency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722313" y="561487"/>
            <a:ext cx="7810500" cy="4680000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9000" b="0" cap="none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44802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4ED7C-F246-4DDE-BF72-EB031C797F42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3E8C9-B0FC-4812-A45A-909412B0A673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160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2" y="4407959"/>
            <a:ext cx="7772798" cy="1359958"/>
          </a:xfrm>
        </p:spPr>
        <p:txBody>
          <a:bodyPr/>
          <a:lstStyle>
            <a:lvl1pPr algn="l">
              <a:defRPr sz="56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2" y="2907772"/>
            <a:ext cx="7772798" cy="1500187"/>
          </a:xfrm>
        </p:spPr>
        <p:txBody>
          <a:bodyPr anchor="b"/>
          <a:lstStyle>
            <a:lvl1pPr marL="0" indent="0">
              <a:buNone/>
              <a:defRPr sz="2800"/>
            </a:lvl1pPr>
            <a:lvl2pPr marL="640080" indent="0">
              <a:buNone/>
              <a:defRPr sz="2500"/>
            </a:lvl2pPr>
            <a:lvl3pPr marL="1280160" indent="0">
              <a:buNone/>
              <a:defRPr sz="2200"/>
            </a:lvl3pPr>
            <a:lvl4pPr marL="1920240" indent="0">
              <a:buNone/>
              <a:defRPr sz="2000"/>
            </a:lvl4pPr>
            <a:lvl5pPr marL="2560320" indent="0">
              <a:buNone/>
              <a:defRPr sz="2000"/>
            </a:lvl5pPr>
            <a:lvl6pPr marL="3200400" indent="0">
              <a:buNone/>
              <a:defRPr sz="2000"/>
            </a:lvl6pPr>
            <a:lvl7pPr marL="3840480" indent="0">
              <a:buNone/>
              <a:defRPr sz="2000"/>
            </a:lvl7pPr>
            <a:lvl8pPr marL="4480560" indent="0">
              <a:buNone/>
              <a:defRPr sz="2000"/>
            </a:lvl8pPr>
            <a:lvl9pPr marL="5120640" indent="0">
              <a:buNone/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6EFF8-3BEE-48E4-B08A-EFFFCB020296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74551-0026-43CC-B966-5095DD338722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509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15219" y="1711855"/>
            <a:ext cx="3359548" cy="4021667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65267" y="1711855"/>
            <a:ext cx="3359546" cy="4021667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160C1-CCC1-40A9-BD62-DE3FA9F0C8DB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D9CA2-3EE5-4A16-9F68-D053BA0F2E67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849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6406" y="275167"/>
            <a:ext cx="82311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6406" y="1534584"/>
            <a:ext cx="4040188" cy="64029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6406" y="2174875"/>
            <a:ext cx="4040188" cy="395023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423" y="1534584"/>
            <a:ext cx="4042171" cy="64029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423" y="2174875"/>
            <a:ext cx="4042171" cy="395023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D8B2F-30F5-4D11-8343-0A67273A6A69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192E3-55CB-4F25-BB84-CF8A51E74B7B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246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00D88-4DEA-40DA-912D-FB38436EFBFB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5D9DA-9A4D-41D6-87EC-5AF3FDB3C367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094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B4527-77C6-4033-9463-F3270D74FDE6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16E7E-714A-4312-B6A9-80541D4472D7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842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6406" y="272522"/>
            <a:ext cx="3008313" cy="116152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844" y="272522"/>
            <a:ext cx="5111750" cy="5852583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6406" y="1434042"/>
            <a:ext cx="3008313" cy="4691063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B7DA8-08E6-4903-98F8-B248418F8419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06F1A-D334-4F31-93C7-4AB736C77D4E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463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1892" y="4799543"/>
            <a:ext cx="5486796" cy="568855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1892" y="613834"/>
            <a:ext cx="5486796" cy="4114272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1892" y="5368397"/>
            <a:ext cx="5486796" cy="804333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BB837-B33C-42DE-81C8-00A54A6AF44D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5C0DE-5AE9-473F-92E4-0231594FF92F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888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9C5E5-6EB4-458E-BAB5-374262AB141D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20D6D-78B9-4ED8-B326-DBA2913B31BB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403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298407" y="621772"/>
            <a:ext cx="1726406" cy="51117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115219" y="621772"/>
            <a:ext cx="4992688" cy="51117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2B954-E445-49C9-ADFC-2A3E815139F6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9E862-8451-464F-993C-DB3BD6B9A430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9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liggande bild ut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E423-1780-43BB-A8FE-3025F34AD1F8}" type="datetime1">
              <a:rPr lang="sv-SE" smtClean="0"/>
              <a:pPr/>
              <a:t>2016-03-16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smtClean="0"/>
              <a:t>Naturvårdsverket | Swedish Environmental Protection Agency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0" y="612000"/>
            <a:ext cx="8391600" cy="55944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376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liggande 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00000" y="4870800"/>
            <a:ext cx="6552000" cy="1080000"/>
          </a:xfrm>
        </p:spPr>
        <p:txBody>
          <a:bodyPr>
            <a:noAutofit/>
          </a:bodyPr>
          <a:lstStyle>
            <a:lvl1pPr>
              <a:defRPr cap="all" baseline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E423-1780-43BB-A8FE-3025F34AD1F8}" type="datetime1">
              <a:rPr lang="sv-SE" smtClean="0"/>
              <a:pPr/>
              <a:t>2016-03-16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smtClean="0"/>
              <a:t>Naturvårdsverket | Swedish Environmental Protection Agency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900000" y="-25200"/>
            <a:ext cx="7020000" cy="4680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8851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, rubrik, punktl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400" y="619200"/>
            <a:ext cx="8136000" cy="1224000"/>
          </a:xfrm>
        </p:spPr>
        <p:txBody>
          <a:bodyPr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E423-1780-43BB-A8FE-3025F34AD1F8}" type="datetime1">
              <a:rPr lang="sv-SE" smtClean="0"/>
              <a:pPr/>
              <a:t>2016-03-16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smtClean="0"/>
              <a:t>Naturvårdsverket | Swedish Environmental Protection Agency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2016000"/>
            <a:ext cx="4165200" cy="27756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/>
          </p:nvPr>
        </p:nvSpPr>
        <p:spPr>
          <a:xfrm>
            <a:off x="4572000" y="1926000"/>
            <a:ext cx="3686400" cy="3888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316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24400" y="619200"/>
            <a:ext cx="7344000" cy="1224000"/>
          </a:xfrm>
          <a:prstGeom prst="rect">
            <a:avLst/>
          </a:prstGeom>
        </p:spPr>
        <p:txBody>
          <a:bodyPr vert="horz" lIns="91328" tIns="45664" rIns="91328" bIns="45664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24248" y="1926000"/>
            <a:ext cx="7344000" cy="3888000"/>
          </a:xfrm>
          <a:prstGeom prst="rect">
            <a:avLst/>
          </a:prstGeom>
        </p:spPr>
        <p:txBody>
          <a:bodyPr vert="horz" lIns="91328" tIns="45664" rIns="91328" bIns="45664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99600" y="6462000"/>
            <a:ext cx="752320" cy="252000"/>
          </a:xfrm>
          <a:prstGeom prst="rect">
            <a:avLst/>
          </a:prstGeom>
        </p:spPr>
        <p:txBody>
          <a:bodyPr vert="horz" lIns="91328" tIns="45664" rIns="91328" bIns="45664" rtlCol="0" anchor="ctr"/>
          <a:lstStyle>
            <a:lvl1pPr algn="l">
              <a:defRPr sz="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8BE423-1780-43BB-A8FE-3025F34AD1F8}" type="datetime1">
              <a:rPr lang="sv-SE" smtClean="0"/>
              <a:pPr/>
              <a:t>2016-03-16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92990" y="6462000"/>
            <a:ext cx="3038850" cy="252000"/>
          </a:xfrm>
          <a:prstGeom prst="rect">
            <a:avLst/>
          </a:prstGeom>
        </p:spPr>
        <p:txBody>
          <a:bodyPr vert="horz" lIns="91328" tIns="45664" rIns="91328" bIns="45664" rtlCol="0" anchor="ctr"/>
          <a:lstStyle>
            <a:lvl1pPr algn="ctr">
              <a:defRPr sz="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sv-SE" dirty="0" smtClean="0"/>
              <a:t>Naturvårdsverket | Swedish </a:t>
            </a:r>
            <a:r>
              <a:rPr lang="sv-SE" dirty="0" err="1" smtClean="0"/>
              <a:t>Environmental</a:t>
            </a:r>
            <a:r>
              <a:rPr lang="sv-SE" dirty="0" smtClean="0"/>
              <a:t> </a:t>
            </a:r>
            <a:r>
              <a:rPr lang="sv-SE" dirty="0" err="1" smtClean="0"/>
              <a:t>Protection</a:t>
            </a:r>
            <a:r>
              <a:rPr lang="sv-SE" dirty="0" smtClean="0"/>
              <a:t> Agency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837600" y="6462000"/>
            <a:ext cx="360000" cy="252000"/>
          </a:xfrm>
          <a:prstGeom prst="rect">
            <a:avLst/>
          </a:prstGeom>
        </p:spPr>
        <p:txBody>
          <a:bodyPr vert="horz" lIns="91328" tIns="45664" rIns="91328" bIns="45664" rtlCol="0" anchor="ctr"/>
          <a:lstStyle>
            <a:lvl1pPr algn="r">
              <a:defRPr sz="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Picture 7" descr="NV_4F_PC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178" y="5930904"/>
            <a:ext cx="641350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52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50" r:id="rId4"/>
    <p:sldLayoutId id="2147483651" r:id="rId5"/>
    <p:sldLayoutId id="2147483679" r:id="rId6"/>
    <p:sldLayoutId id="2147483671" r:id="rId7"/>
    <p:sldLayoutId id="2147483678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56" r:id="rId14"/>
  </p:sldLayoutIdLst>
  <p:timing>
    <p:tnLst>
      <p:par>
        <p:cTn id="1" dur="indefinite" restart="never" nodeType="tmRoot"/>
      </p:par>
    </p:tnLst>
  </p:timing>
  <p:hf hdr="0"/>
  <p:txStyles>
    <p:titleStyle>
      <a:lvl1pPr algn="l" defTabSz="913303" rtl="0" eaLnBrk="1" latinLnBrk="0" hangingPunct="1">
        <a:spcBef>
          <a:spcPct val="0"/>
        </a:spcBef>
        <a:buNone/>
        <a:defRPr sz="2900" b="1" kern="1200">
          <a:solidFill>
            <a:srgbClr val="5F5F5F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1696" indent="-251696" algn="l" defTabSz="91330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03398" indent="-251696" algn="l" defTabSz="913303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55090" indent="-251696" algn="l" defTabSz="913303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06792" indent="-251696" algn="l" defTabSz="913303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58488" indent="-251696" algn="l" defTabSz="913303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1589" indent="-228320" algn="l" defTabSz="9133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32" indent="-228320" algn="l" defTabSz="9133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86" indent="-228320" algn="l" defTabSz="9133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38" indent="-228320" algn="l" defTabSz="9133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3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3" algn="l" defTabSz="913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3" algn="l" defTabSz="913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913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7" algn="l" defTabSz="913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9" algn="l" defTabSz="913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9" algn="l" defTabSz="913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60" algn="l" defTabSz="913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13" algn="l" defTabSz="913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5219" y="621772"/>
            <a:ext cx="6909594" cy="95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178" tIns="43588" rIns="87178" bIns="43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</a:t>
            </a:r>
            <a:br>
              <a:rPr lang="sv-SE" altLang="sv-SE" smtClean="0"/>
            </a:br>
            <a:r>
              <a:rPr lang="sv-SE" altLang="sv-SE" smtClean="0"/>
              <a:t>ändra format på</a:t>
            </a:r>
          </a:p>
        </p:txBody>
      </p:sp>
      <p:pic>
        <p:nvPicPr>
          <p:cNvPr id="1027" name="Picture 7" descr="NV_4F_P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644" y="5709708"/>
            <a:ext cx="591344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5219" y="1711855"/>
            <a:ext cx="6909594" cy="402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178" tIns="43588" rIns="87178" bIns="43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Click to edit Master text styles</a:t>
            </a:r>
          </a:p>
          <a:p>
            <a:pPr lvl="1"/>
            <a:r>
              <a:rPr lang="sv-SE" altLang="sv-SE" smtClean="0"/>
              <a:t>Second level</a:t>
            </a:r>
          </a:p>
          <a:p>
            <a:pPr lvl="2"/>
            <a:r>
              <a:rPr lang="sv-SE" altLang="sv-SE" smtClean="0"/>
              <a:t>Third level</a:t>
            </a:r>
          </a:p>
          <a:p>
            <a:pPr lvl="3"/>
            <a:r>
              <a:rPr lang="sv-SE" altLang="sv-SE" smtClean="0"/>
              <a:t>Fourth level</a:t>
            </a:r>
          </a:p>
          <a:p>
            <a:pPr lvl="4"/>
            <a:r>
              <a:rPr lang="sv-SE" altLang="sv-SE" smtClean="0"/>
              <a:t>Fifth level</a:t>
            </a:r>
          </a:p>
        </p:txBody>
      </p:sp>
      <p:sp>
        <p:nvSpPr>
          <p:cNvPr id="18842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96531" y="6463772"/>
            <a:ext cx="1905000" cy="45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178" tIns="43588" rIns="87178" bIns="43588" numCol="1" anchor="t" anchorCtr="0" compatLnSpc="1">
            <a:prstTxWarp prst="textNoShape">
              <a:avLst/>
            </a:prstTxWarp>
          </a:bodyPr>
          <a:lstStyle>
            <a:lvl1pPr defTabSz="872393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DF38D1-6144-4429-A222-5EF3682A1404}" type="datetime1">
              <a:rPr lang="sv-SE" altLang="sv-S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18842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283765" y="6463772"/>
            <a:ext cx="4464845" cy="25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178" tIns="43588" rIns="87178" bIns="43588" numCol="1" anchor="t" anchorCtr="0" compatLnSpc="1">
            <a:prstTxWarp prst="textNoShape">
              <a:avLst/>
            </a:prstTxWarp>
          </a:bodyPr>
          <a:lstStyle>
            <a:lvl1pPr algn="ctr" defTabSz="872393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18842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07954" y="6463772"/>
            <a:ext cx="1905000" cy="45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178" tIns="43588" rIns="87178" bIns="43588" numCol="1" anchor="t" anchorCtr="0" compatLnSpc="1">
            <a:prstTxWarp prst="textNoShape">
              <a:avLst/>
            </a:prstTxWarp>
          </a:bodyPr>
          <a:lstStyle>
            <a:lvl1pPr algn="r" defTabSz="872393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91AC2F-F4EB-4F4A-98D8-C7FB52B7CE84}" type="slidenum">
              <a:rPr lang="sv-SE" altLang="sv-S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9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4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4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4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4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4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/>
  <p:txStyles>
    <p:titleStyle>
      <a:lvl1pPr algn="l" defTabSz="872393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72393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defTabSz="872393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defTabSz="872393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defTabSz="872393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639310" algn="l" defTabSz="872393" rtl="0" fontAlgn="base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1278620" algn="l" defTabSz="872393" rtl="0" fontAlgn="base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917931" algn="l" defTabSz="872393" rtl="0" fontAlgn="base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2557241" algn="l" defTabSz="872393" rtl="0" fontAlgn="base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168701" indent="-168701" algn="l" defTabSz="872393" rtl="0" eaLnBrk="0" fontAlgn="base" hangingPunct="0">
        <a:spcBef>
          <a:spcPct val="5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428429" indent="-173145" algn="l" defTabSz="872393" rtl="0" eaLnBrk="0" fontAlgn="base" hangingPunct="0">
        <a:spcBef>
          <a:spcPct val="20000"/>
        </a:spcBef>
        <a:spcAft>
          <a:spcPct val="0"/>
        </a:spcAft>
        <a:buFont typeface="Arial" charset="0"/>
        <a:buChar char="−"/>
        <a:defRPr sz="2200">
          <a:solidFill>
            <a:schemeClr val="tx1"/>
          </a:solidFill>
          <a:latin typeface="+mn-lt"/>
        </a:defRPr>
      </a:lvl2pPr>
      <a:lvl3pPr marL="781382" indent="-179812" algn="l" defTabSz="872393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114364" indent="-166482" algn="l" defTabSz="87239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1462877" indent="-182034" algn="l" defTabSz="87239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102187" indent="-182034" algn="l" defTabSz="87239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741498" indent="-182034" algn="l" defTabSz="87239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380808" indent="-182034" algn="l" defTabSz="87239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020118" indent="-182034" algn="l" defTabSz="87239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127862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310" algn="l" defTabSz="127862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620" algn="l" defTabSz="127862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7931" algn="l" defTabSz="127862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7241" algn="l" defTabSz="127862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6560" algn="l" defTabSz="127862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5874" algn="l" defTabSz="127862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185" algn="l" defTabSz="127862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4500" algn="l" defTabSz="127862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5219" y="621772"/>
            <a:ext cx="6909594" cy="95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189" tIns="43593" rIns="87189" bIns="435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</a:t>
            </a:r>
            <a:br>
              <a:rPr lang="sv-SE" altLang="sv-SE" smtClean="0"/>
            </a:br>
            <a:r>
              <a:rPr lang="sv-SE" altLang="sv-SE" smtClean="0"/>
              <a:t>ändra format på</a:t>
            </a:r>
          </a:p>
        </p:txBody>
      </p:sp>
      <p:pic>
        <p:nvPicPr>
          <p:cNvPr id="1027" name="Picture 7" descr="NV_4F_P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644" y="5709708"/>
            <a:ext cx="591344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5219" y="1711855"/>
            <a:ext cx="6909594" cy="402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189" tIns="43593" rIns="87189" bIns="435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Click to edit Master text styles</a:t>
            </a:r>
          </a:p>
          <a:p>
            <a:pPr lvl="1"/>
            <a:r>
              <a:rPr lang="sv-SE" altLang="sv-SE" smtClean="0"/>
              <a:t>Second level</a:t>
            </a:r>
          </a:p>
          <a:p>
            <a:pPr lvl="2"/>
            <a:r>
              <a:rPr lang="sv-SE" altLang="sv-SE" smtClean="0"/>
              <a:t>Third level</a:t>
            </a:r>
          </a:p>
          <a:p>
            <a:pPr lvl="3"/>
            <a:r>
              <a:rPr lang="sv-SE" altLang="sv-SE" smtClean="0"/>
              <a:t>Fourth level</a:t>
            </a:r>
          </a:p>
          <a:p>
            <a:pPr lvl="4"/>
            <a:r>
              <a:rPr lang="sv-SE" altLang="sv-SE" smtClean="0"/>
              <a:t>Fifth level</a:t>
            </a:r>
          </a:p>
        </p:txBody>
      </p:sp>
      <p:sp>
        <p:nvSpPr>
          <p:cNvPr id="18842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96531" y="6463772"/>
            <a:ext cx="1905000" cy="45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189" tIns="43593" rIns="87189" bIns="43593" numCol="1" anchor="t" anchorCtr="0" compatLnSpc="1">
            <a:prstTxWarp prst="textNoShape">
              <a:avLst/>
            </a:prstTxWarp>
          </a:bodyPr>
          <a:lstStyle>
            <a:lvl1pPr defTabSz="872498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DF38D1-6144-4429-A222-5EF3682A1404}" type="datetime1">
              <a:rPr lang="sv-SE" altLang="sv-S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18842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283765" y="6463772"/>
            <a:ext cx="4464845" cy="25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189" tIns="43593" rIns="87189" bIns="43593" numCol="1" anchor="t" anchorCtr="0" compatLnSpc="1">
            <a:prstTxWarp prst="textNoShape">
              <a:avLst/>
            </a:prstTxWarp>
          </a:bodyPr>
          <a:lstStyle>
            <a:lvl1pPr algn="ctr" defTabSz="872498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18842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07954" y="6463772"/>
            <a:ext cx="1905000" cy="45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189" tIns="43593" rIns="87189" bIns="43593" numCol="1" anchor="t" anchorCtr="0" compatLnSpc="1">
            <a:prstTxWarp prst="textNoShape">
              <a:avLst/>
            </a:prstTxWarp>
          </a:bodyPr>
          <a:lstStyle>
            <a:lvl1pPr algn="r" defTabSz="872498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91AC2F-F4EB-4F4A-98D8-C7FB52B7CE84}" type="slidenum">
              <a:rPr lang="sv-SE" altLang="sv-S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96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4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4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4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4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4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/>
  <p:txStyles>
    <p:titleStyle>
      <a:lvl1pPr algn="l" defTabSz="872498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72498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defTabSz="872498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defTabSz="872498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defTabSz="872498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639387" algn="l" defTabSz="872498" rtl="0" fontAlgn="base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1278774" algn="l" defTabSz="872498" rtl="0" fontAlgn="base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918162" algn="l" defTabSz="872498" rtl="0" fontAlgn="base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2557549" algn="l" defTabSz="872498" rtl="0" fontAlgn="base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168722" indent="-168722" algn="l" defTabSz="872498" rtl="0" eaLnBrk="0" fontAlgn="base" hangingPunct="0">
        <a:spcBef>
          <a:spcPct val="5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428481" indent="-173166" algn="l" defTabSz="872498" rtl="0" eaLnBrk="0" fontAlgn="base" hangingPunct="0">
        <a:spcBef>
          <a:spcPct val="20000"/>
        </a:spcBef>
        <a:spcAft>
          <a:spcPct val="0"/>
        </a:spcAft>
        <a:buFont typeface="Arial" charset="0"/>
        <a:buChar char="−"/>
        <a:defRPr sz="2200">
          <a:solidFill>
            <a:schemeClr val="tx1"/>
          </a:solidFill>
          <a:latin typeface="+mn-lt"/>
        </a:defRPr>
      </a:lvl2pPr>
      <a:lvl3pPr marL="781476" indent="-179833" algn="l" defTabSz="872498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114497" indent="-166503" algn="l" defTabSz="872498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1463052" indent="-182055" algn="l" defTabSz="872498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102439" indent="-182055" algn="l" defTabSz="87249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741827" indent="-182055" algn="l" defTabSz="87249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381214" indent="-182055" algn="l" defTabSz="87249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020601" indent="-182055" algn="l" defTabSz="87249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127877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387" algn="l" defTabSz="127877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774" algn="l" defTabSz="127877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162" algn="l" defTabSz="127877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7549" algn="l" defTabSz="127877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6943" algn="l" defTabSz="127877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6335" algn="l" defTabSz="127877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722" algn="l" defTabSz="127877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5113" algn="l" defTabSz="127877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5219" y="621772"/>
            <a:ext cx="6909594" cy="95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10" tIns="43604" rIns="87210" bIns="436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</a:t>
            </a:r>
            <a:br>
              <a:rPr lang="sv-SE" altLang="sv-SE" smtClean="0"/>
            </a:br>
            <a:r>
              <a:rPr lang="sv-SE" altLang="sv-SE" smtClean="0"/>
              <a:t>ändra format på</a:t>
            </a:r>
          </a:p>
        </p:txBody>
      </p:sp>
      <p:pic>
        <p:nvPicPr>
          <p:cNvPr id="1027" name="Picture 7" descr="NV_4F_P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644" y="5709708"/>
            <a:ext cx="591344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5219" y="1711855"/>
            <a:ext cx="6909594" cy="402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10" tIns="43604" rIns="87210" bIns="436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Click to edit Master text styles</a:t>
            </a:r>
          </a:p>
          <a:p>
            <a:pPr lvl="1"/>
            <a:r>
              <a:rPr lang="sv-SE" altLang="sv-SE" smtClean="0"/>
              <a:t>Second level</a:t>
            </a:r>
          </a:p>
          <a:p>
            <a:pPr lvl="2"/>
            <a:r>
              <a:rPr lang="sv-SE" altLang="sv-SE" smtClean="0"/>
              <a:t>Third level</a:t>
            </a:r>
          </a:p>
          <a:p>
            <a:pPr lvl="3"/>
            <a:r>
              <a:rPr lang="sv-SE" altLang="sv-SE" smtClean="0"/>
              <a:t>Fourth level</a:t>
            </a:r>
          </a:p>
          <a:p>
            <a:pPr lvl="4"/>
            <a:r>
              <a:rPr lang="sv-SE" altLang="sv-SE" smtClean="0"/>
              <a:t>Fifth level</a:t>
            </a:r>
          </a:p>
        </p:txBody>
      </p:sp>
      <p:sp>
        <p:nvSpPr>
          <p:cNvPr id="18842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96531" y="6463772"/>
            <a:ext cx="1905000" cy="45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10" tIns="43604" rIns="87210" bIns="43604" numCol="1" anchor="t" anchorCtr="0" compatLnSpc="1">
            <a:prstTxWarp prst="textNoShape">
              <a:avLst/>
            </a:prstTxWarp>
          </a:bodyPr>
          <a:lstStyle>
            <a:lvl1pPr defTabSz="872708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DF38D1-6144-4429-A222-5EF3682A1404}" type="datetime1">
              <a:rPr lang="sv-SE" altLang="sv-S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18842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283765" y="6463772"/>
            <a:ext cx="4464845" cy="25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10" tIns="43604" rIns="87210" bIns="43604" numCol="1" anchor="t" anchorCtr="0" compatLnSpc="1">
            <a:prstTxWarp prst="textNoShape">
              <a:avLst/>
            </a:prstTxWarp>
          </a:bodyPr>
          <a:lstStyle>
            <a:lvl1pPr algn="ctr" defTabSz="872708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18842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07954" y="6463772"/>
            <a:ext cx="1905000" cy="45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10" tIns="43604" rIns="87210" bIns="43604" numCol="1" anchor="t" anchorCtr="0" compatLnSpc="1">
            <a:prstTxWarp prst="textNoShape">
              <a:avLst/>
            </a:prstTxWarp>
          </a:bodyPr>
          <a:lstStyle>
            <a:lvl1pPr algn="r" defTabSz="872708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91AC2F-F4EB-4F4A-98D8-C7FB52B7CE84}" type="slidenum">
              <a:rPr lang="sv-SE" altLang="sv-S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86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4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4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4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4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4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/>
  <p:txStyles>
    <p:titleStyle>
      <a:lvl1pPr algn="l" defTabSz="872708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72708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defTabSz="872708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defTabSz="872708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defTabSz="872708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639541" algn="l" defTabSz="872708" rtl="0" fontAlgn="base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1279082" algn="l" defTabSz="872708" rtl="0" fontAlgn="base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918624" algn="l" defTabSz="872708" rtl="0" fontAlgn="base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2558165" algn="l" defTabSz="872708" rtl="0" fontAlgn="base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168764" indent="-168764" algn="l" defTabSz="872708" rtl="0" eaLnBrk="0" fontAlgn="base" hangingPunct="0">
        <a:spcBef>
          <a:spcPct val="5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428583" indent="-173208" algn="l" defTabSz="872708" rtl="0" eaLnBrk="0" fontAlgn="base" hangingPunct="0">
        <a:spcBef>
          <a:spcPct val="20000"/>
        </a:spcBef>
        <a:spcAft>
          <a:spcPct val="0"/>
        </a:spcAft>
        <a:buFont typeface="Arial" charset="0"/>
        <a:buChar char="−"/>
        <a:defRPr sz="2200">
          <a:solidFill>
            <a:schemeClr val="tx1"/>
          </a:solidFill>
          <a:latin typeface="+mn-lt"/>
        </a:defRPr>
      </a:lvl2pPr>
      <a:lvl3pPr marL="781663" indent="-179875" algn="l" defTabSz="872708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114763" indent="-166545" algn="l" defTabSz="872708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1463402" indent="-182097" algn="l" defTabSz="872708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102943" indent="-182097" algn="l" defTabSz="87270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742485" indent="-182097" algn="l" defTabSz="87270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382026" indent="-182097" algn="l" defTabSz="87270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021567" indent="-182097" algn="l" defTabSz="87270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541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082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624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8165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7711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7256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797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6341" algn="l" defTabSz="12790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5219" y="621772"/>
            <a:ext cx="6909594" cy="95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41" tIns="43620" rIns="87241" bIns="436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</a:t>
            </a:r>
            <a:br>
              <a:rPr lang="sv-SE" altLang="sv-SE" smtClean="0"/>
            </a:br>
            <a:r>
              <a:rPr lang="sv-SE" altLang="sv-SE" smtClean="0"/>
              <a:t>ändra format på</a:t>
            </a:r>
          </a:p>
        </p:txBody>
      </p:sp>
      <p:pic>
        <p:nvPicPr>
          <p:cNvPr id="1027" name="Picture 7" descr="NV_4F_P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644" y="5709708"/>
            <a:ext cx="591344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5219" y="1711855"/>
            <a:ext cx="6909594" cy="402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41" tIns="43620" rIns="87241" bIns="436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Click to edit Master text styles</a:t>
            </a:r>
          </a:p>
          <a:p>
            <a:pPr lvl="1"/>
            <a:r>
              <a:rPr lang="sv-SE" altLang="sv-SE" smtClean="0"/>
              <a:t>Second level</a:t>
            </a:r>
          </a:p>
          <a:p>
            <a:pPr lvl="2"/>
            <a:r>
              <a:rPr lang="sv-SE" altLang="sv-SE" smtClean="0"/>
              <a:t>Third level</a:t>
            </a:r>
          </a:p>
          <a:p>
            <a:pPr lvl="3"/>
            <a:r>
              <a:rPr lang="sv-SE" altLang="sv-SE" smtClean="0"/>
              <a:t>Fourth level</a:t>
            </a:r>
          </a:p>
          <a:p>
            <a:pPr lvl="4"/>
            <a:r>
              <a:rPr lang="sv-SE" altLang="sv-SE" smtClean="0"/>
              <a:t>Fifth level</a:t>
            </a:r>
          </a:p>
        </p:txBody>
      </p:sp>
      <p:sp>
        <p:nvSpPr>
          <p:cNvPr id="18842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96531" y="6463772"/>
            <a:ext cx="1905000" cy="45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41" tIns="43620" rIns="87241" bIns="43620" numCol="1" anchor="t" anchorCtr="0" compatLnSpc="1">
            <a:prstTxWarp prst="textNoShape">
              <a:avLst/>
            </a:prstTxWarp>
          </a:bodyPr>
          <a:lstStyle>
            <a:lvl1pPr defTabSz="873023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DF38D1-6144-4429-A222-5EF3682A1404}" type="datetime1">
              <a:rPr lang="sv-SE" altLang="sv-S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18842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283765" y="6463772"/>
            <a:ext cx="4464845" cy="25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41" tIns="43620" rIns="87241" bIns="43620" numCol="1" anchor="t" anchorCtr="0" compatLnSpc="1">
            <a:prstTxWarp prst="textNoShape">
              <a:avLst/>
            </a:prstTxWarp>
          </a:bodyPr>
          <a:lstStyle>
            <a:lvl1pPr algn="ctr" defTabSz="873023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18842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07954" y="6463772"/>
            <a:ext cx="1905000" cy="45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41" tIns="43620" rIns="87241" bIns="43620" numCol="1" anchor="t" anchorCtr="0" compatLnSpc="1">
            <a:prstTxWarp prst="textNoShape">
              <a:avLst/>
            </a:prstTxWarp>
          </a:bodyPr>
          <a:lstStyle>
            <a:lvl1pPr algn="r" defTabSz="873023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91AC2F-F4EB-4F4A-98D8-C7FB52B7CE84}" type="slidenum">
              <a:rPr lang="sv-SE" altLang="sv-S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6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4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4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4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4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4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/>
  <p:txStyles>
    <p:titleStyle>
      <a:lvl1pPr algn="l" defTabSz="873023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73023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defTabSz="873023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defTabSz="873023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defTabSz="873023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639772" algn="l" defTabSz="873023" rtl="0" fontAlgn="base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1279544" algn="l" defTabSz="873023" rtl="0" fontAlgn="base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919316" algn="l" defTabSz="873023" rtl="0" fontAlgn="base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2559089" algn="l" defTabSz="873023" rtl="0" fontAlgn="base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168827" indent="-168827" algn="l" defTabSz="873023" rtl="0" eaLnBrk="0" fontAlgn="base" hangingPunct="0">
        <a:spcBef>
          <a:spcPct val="5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428737" indent="-173271" algn="l" defTabSz="873023" rtl="0" eaLnBrk="0" fontAlgn="base" hangingPunct="0">
        <a:spcBef>
          <a:spcPct val="20000"/>
        </a:spcBef>
        <a:spcAft>
          <a:spcPct val="0"/>
        </a:spcAft>
        <a:buFont typeface="Arial" charset="0"/>
        <a:buChar char="−"/>
        <a:defRPr sz="2200">
          <a:solidFill>
            <a:schemeClr val="tx1"/>
          </a:solidFill>
          <a:latin typeface="+mn-lt"/>
        </a:defRPr>
      </a:lvl2pPr>
      <a:lvl3pPr marL="781945" indent="-179938" algn="l" defTabSz="873023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115162" indent="-166608" algn="l" defTabSz="87302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1463927" indent="-182160" algn="l" defTabSz="87302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103699" indent="-182160" algn="l" defTabSz="87302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743472" indent="-182160" algn="l" defTabSz="87302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383244" indent="-182160" algn="l" defTabSz="87302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023016" indent="-182160" algn="l" defTabSz="87302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12795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72" algn="l" defTabSz="12795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544" algn="l" defTabSz="12795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316" algn="l" defTabSz="12795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089" algn="l" defTabSz="12795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8861" algn="l" defTabSz="12795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8638" algn="l" defTabSz="12795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8410" algn="l" defTabSz="12795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8182" algn="l" defTabSz="12795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5219" y="621772"/>
            <a:ext cx="6909594" cy="95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82" tIns="43641" rIns="87282" bIns="43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</a:t>
            </a:r>
            <a:br>
              <a:rPr lang="sv-SE" altLang="sv-SE" smtClean="0"/>
            </a:br>
            <a:r>
              <a:rPr lang="sv-SE" altLang="sv-SE" smtClean="0"/>
              <a:t>ändra format på</a:t>
            </a:r>
          </a:p>
        </p:txBody>
      </p:sp>
      <p:pic>
        <p:nvPicPr>
          <p:cNvPr id="1027" name="Picture 7" descr="NV_4F_P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642" y="5709708"/>
            <a:ext cx="591344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5219" y="1711855"/>
            <a:ext cx="6909594" cy="402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82" tIns="43641" rIns="87282" bIns="43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Click to edit Master text styles</a:t>
            </a:r>
          </a:p>
          <a:p>
            <a:pPr lvl="1"/>
            <a:r>
              <a:rPr lang="sv-SE" altLang="sv-SE" smtClean="0"/>
              <a:t>Second level</a:t>
            </a:r>
          </a:p>
          <a:p>
            <a:pPr lvl="2"/>
            <a:r>
              <a:rPr lang="sv-SE" altLang="sv-SE" smtClean="0"/>
              <a:t>Third level</a:t>
            </a:r>
          </a:p>
          <a:p>
            <a:pPr lvl="3"/>
            <a:r>
              <a:rPr lang="sv-SE" altLang="sv-SE" smtClean="0"/>
              <a:t>Fourth level</a:t>
            </a:r>
          </a:p>
          <a:p>
            <a:pPr lvl="4"/>
            <a:r>
              <a:rPr lang="sv-SE" altLang="sv-SE" smtClean="0"/>
              <a:t>Fifth level</a:t>
            </a:r>
          </a:p>
        </p:txBody>
      </p:sp>
      <p:sp>
        <p:nvSpPr>
          <p:cNvPr id="18842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96531" y="6463772"/>
            <a:ext cx="1905000" cy="45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82" tIns="43641" rIns="87282" bIns="43641" numCol="1" anchor="t" anchorCtr="0" compatLnSpc="1">
            <a:prstTxWarp prst="textNoShape">
              <a:avLst/>
            </a:prstTxWarp>
          </a:bodyPr>
          <a:lstStyle>
            <a:lvl1pPr defTabSz="873443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DF38D1-6144-4429-A222-5EF3682A1404}" type="datetime1">
              <a:rPr lang="sv-SE" altLang="sv-S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2016-03-16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18842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283766" y="6463772"/>
            <a:ext cx="4464845" cy="25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82" tIns="43641" rIns="87282" bIns="43641" numCol="1" anchor="t" anchorCtr="0" compatLnSpc="1">
            <a:prstTxWarp prst="textNoShape">
              <a:avLst/>
            </a:prstTxWarp>
          </a:bodyPr>
          <a:lstStyle>
            <a:lvl1pPr algn="ctr" defTabSz="873443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sv-SE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18842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07954" y="6463772"/>
            <a:ext cx="1905000" cy="45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82" tIns="43641" rIns="87282" bIns="43641" numCol="1" anchor="t" anchorCtr="0" compatLnSpc="1">
            <a:prstTxWarp prst="textNoShape">
              <a:avLst/>
            </a:prstTxWarp>
          </a:bodyPr>
          <a:lstStyle>
            <a:lvl1pPr algn="r" defTabSz="873443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91AC2F-F4EB-4F4A-98D8-C7FB52B7CE84}" type="slidenum">
              <a:rPr lang="sv-SE" altLang="sv-S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7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4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4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4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4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4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/>
  <p:txStyles>
    <p:titleStyle>
      <a:lvl1pPr algn="l" defTabSz="873443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73443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defTabSz="873443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defTabSz="873443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defTabSz="873443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640080" algn="l" defTabSz="873443" rtl="0" fontAlgn="base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1280160" algn="l" defTabSz="873443" rtl="0" fontAlgn="base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920240" algn="l" defTabSz="873443" rtl="0" fontAlgn="base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2560320" algn="l" defTabSz="873443" rtl="0" fontAlgn="base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168910" indent="-168910" algn="l" defTabSz="873443" rtl="0" eaLnBrk="0" fontAlgn="base" hangingPunct="0">
        <a:spcBef>
          <a:spcPct val="5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428943" indent="-173355" algn="l" defTabSz="873443" rtl="0" eaLnBrk="0" fontAlgn="base" hangingPunct="0">
        <a:spcBef>
          <a:spcPct val="20000"/>
        </a:spcBef>
        <a:spcAft>
          <a:spcPct val="0"/>
        </a:spcAft>
        <a:buFont typeface="Arial" charset="0"/>
        <a:buChar char="−"/>
        <a:defRPr sz="2200">
          <a:solidFill>
            <a:schemeClr val="tx1"/>
          </a:solidFill>
          <a:latin typeface="+mn-lt"/>
        </a:defRPr>
      </a:lvl2pPr>
      <a:lvl3pPr marL="782320" indent="-180023" algn="l" defTabSz="873443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115695" indent="-166688" algn="l" defTabSz="87344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1464628" indent="-182245" algn="l" defTabSz="87344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104708" indent="-182245" algn="l" defTabSz="87344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744788" indent="-182245" algn="l" defTabSz="87344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384868" indent="-182245" algn="l" defTabSz="87344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024948" indent="-182245" algn="l" defTabSz="87344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D2D8-1CB8-430C-8B77-FBDC8A53D0B9}" type="datetime1">
              <a:rPr lang="sv-SE" smtClean="0"/>
              <a:t>2016-03-16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smtClean="0"/>
              <a:t>Naturvårdsverket | Swedish Environmental Protection Agency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t>1</a:t>
            </a:fld>
            <a:endParaRPr lang="sv-SE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5364088" y="1268760"/>
            <a:ext cx="3672410" cy="936104"/>
          </a:xfrm>
        </p:spPr>
        <p:txBody>
          <a:bodyPr/>
          <a:lstStyle/>
          <a:p>
            <a:r>
              <a:rPr lang="sv-SE" dirty="0">
                <a:latin typeface="Arial" charset="0"/>
                <a:cs typeface="Arial" charset="0"/>
              </a:rPr>
              <a:t>Miljöbalks-projektet</a:t>
            </a: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type="body" sz="quarter" idx="14"/>
          </p:nvPr>
        </p:nvSpPr>
        <p:spPr>
          <a:xfrm>
            <a:off x="5760474" y="3722400"/>
            <a:ext cx="3276024" cy="1434792"/>
          </a:xfrm>
        </p:spPr>
        <p:txBody>
          <a:bodyPr/>
          <a:lstStyle/>
          <a:p>
            <a:r>
              <a:rPr lang="sv-SE" dirty="0" smtClean="0">
                <a:latin typeface="Arial" charset="0"/>
                <a:cs typeface="Arial" charset="0"/>
              </a:rPr>
              <a:t>Hur går det?</a:t>
            </a:r>
          </a:p>
          <a:p>
            <a:pPr algn="l"/>
            <a:endParaRPr lang="sv-SE" dirty="0" smtClean="0">
              <a:latin typeface="Arial" charset="0"/>
              <a:cs typeface="Arial" charset="0"/>
            </a:endParaRPr>
          </a:p>
          <a:p>
            <a:pPr algn="l"/>
            <a:r>
              <a:rPr lang="sv-SE" dirty="0" smtClean="0">
                <a:latin typeface="Arial" charset="0"/>
                <a:cs typeface="Arial" charset="0"/>
              </a:rPr>
              <a:t>Vad kan NV göra när det gäller tillsynen?</a:t>
            </a:r>
          </a:p>
          <a:p>
            <a:pPr algn="l"/>
            <a:endParaRPr lang="sv-SE" dirty="0">
              <a:latin typeface="Arial" charset="0"/>
              <a:cs typeface="Arial" charset="0"/>
            </a:endParaRPr>
          </a:p>
          <a:p>
            <a:pPr algn="l"/>
            <a:r>
              <a:rPr lang="sv-SE" dirty="0" smtClean="0">
                <a:latin typeface="Arial" charset="0"/>
                <a:cs typeface="Arial" charset="0"/>
              </a:rPr>
              <a:t>Ni kan svara bäst på den frågan</a:t>
            </a:r>
            <a:endParaRPr lang="sv-SE" dirty="0">
              <a:latin typeface="Arial" charset="0"/>
              <a:cs typeface="Arial" charset="0"/>
            </a:endParaRPr>
          </a:p>
          <a:p>
            <a:r>
              <a:rPr lang="sv-SE" dirty="0" smtClean="0">
                <a:latin typeface="Arial" charset="0"/>
                <a:cs typeface="Arial" charset="0"/>
              </a:rPr>
              <a:t/>
            </a:r>
            <a:br>
              <a:rPr lang="sv-SE" dirty="0" smtClean="0">
                <a:latin typeface="Arial" charset="0"/>
                <a:cs typeface="Arial" charset="0"/>
              </a:rPr>
            </a:br>
            <a:endParaRPr lang="sv-SE" dirty="0" smtClean="0">
              <a:latin typeface="Arial" charset="0"/>
              <a:cs typeface="Arial" charset="0"/>
            </a:endParaRPr>
          </a:p>
          <a:p>
            <a:endParaRPr lang="sv-SE" dirty="0">
              <a:latin typeface="Arial" charset="0"/>
              <a:cs typeface="Arial" charset="0"/>
            </a:endParaRPr>
          </a:p>
          <a:p>
            <a:r>
              <a:rPr lang="sv-SE" noProof="0" dirty="0" smtClean="0">
                <a:latin typeface="Arial" charset="0"/>
                <a:cs typeface="Arial" charset="0"/>
              </a:rPr>
              <a:t/>
            </a:r>
            <a:br>
              <a:rPr lang="sv-SE" noProof="0" dirty="0" smtClean="0">
                <a:latin typeface="Arial" charset="0"/>
                <a:cs typeface="Arial" charset="0"/>
              </a:rPr>
            </a:br>
            <a:endParaRPr lang="sv-SE" noProof="0" dirty="0">
              <a:latin typeface="Arial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5310188" cy="653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tshållare för bild 2"/>
          <p:cNvSpPr>
            <a:spLocks noGrp="1"/>
          </p:cNvSpPr>
          <p:nvPr>
            <p:ph type="pic" sz="quarter" idx="13"/>
          </p:nvPr>
        </p:nvSpPr>
        <p:spPr>
          <a:xfrm>
            <a:off x="-1188640" y="1196752"/>
            <a:ext cx="6480000" cy="4320000"/>
          </a:xfrm>
        </p:spPr>
      </p:sp>
      <p:sp>
        <p:nvSpPr>
          <p:cNvPr id="2" name="textruta 1"/>
          <p:cNvSpPr txBox="1"/>
          <p:nvPr/>
        </p:nvSpPr>
        <p:spPr>
          <a:xfrm>
            <a:off x="539552" y="580526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Jenny Jonsson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856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>
          <a:xfrm>
            <a:off x="3491880" y="1700808"/>
            <a:ext cx="2304256" cy="2160240"/>
          </a:xfrm>
        </p:spPr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Många </a:t>
            </a:r>
            <a:r>
              <a:rPr lang="sv-SE" dirty="0"/>
              <a:t>tycker lika om </a:t>
            </a:r>
            <a:r>
              <a:rPr lang="sv-SE" dirty="0" smtClean="0"/>
              <a:t>mycket</a:t>
            </a:r>
            <a:endParaRPr lang="sv-SE" dirty="0"/>
          </a:p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B8BE423-1780-43BB-A8FE-3025F34AD1F8}" type="datetime1">
              <a:rPr lang="sv-SE" smtClean="0"/>
              <a:pPr/>
              <a:t>2016-03-16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sv-SE" smtClean="0"/>
              <a:t>Naturvårdsverket | Swedish Environmental Protection Agency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9" name="Rundad rektangulär 8"/>
          <p:cNvSpPr/>
          <p:nvPr/>
        </p:nvSpPr>
        <p:spPr>
          <a:xfrm>
            <a:off x="323528" y="1340768"/>
            <a:ext cx="2088232" cy="1944216"/>
          </a:xfrm>
          <a:prstGeom prst="wedgeRoundRectCallout">
            <a:avLst>
              <a:gd name="adj1" fmla="val 79161"/>
              <a:gd name="adj2" fmla="val 18978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Tydlighet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228184" y="636386"/>
            <a:ext cx="2304256" cy="2216550"/>
          </a:xfrm>
          <a:prstGeom prst="wedgeEllipseCallout">
            <a:avLst>
              <a:gd name="adj1" fmla="val -68595"/>
              <a:gd name="adj2" fmla="val 33892"/>
            </a:avLst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Rätt underlag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1" name="Rektangulär 10"/>
          <p:cNvSpPr/>
          <p:nvPr/>
        </p:nvSpPr>
        <p:spPr>
          <a:xfrm>
            <a:off x="4499992" y="4221088"/>
            <a:ext cx="2520280" cy="1728192"/>
          </a:xfrm>
          <a:prstGeom prst="wedgeRectCallout">
            <a:avLst>
              <a:gd name="adj1" fmla="val -38321"/>
              <a:gd name="adj2" fmla="val -87991"/>
            </a:avLst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Transparens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344072" y="404664"/>
            <a:ext cx="514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777 inspel, de flesta från kommunerna 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97939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tshållare för innehåll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815310552"/>
              </p:ext>
            </p:extLst>
          </p:nvPr>
        </p:nvGraphicFramePr>
        <p:xfrm>
          <a:off x="360363" y="360363"/>
          <a:ext cx="7956052" cy="5120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83445"/>
                <a:gridCol w="5472607"/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2000" dirty="0" smtClean="0"/>
                        <a:t>FOKUSOMRÅDE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 smtClean="0"/>
                        <a:t>DELPROJEKT</a:t>
                      </a:r>
                      <a:endParaRPr lang="sv-S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dirty="0" smtClean="0"/>
                        <a:t>Avvägningar</a:t>
                      </a:r>
                      <a:r>
                        <a:rPr lang="sv-SE" sz="2000" baseline="0" dirty="0" smtClean="0"/>
                        <a:t> och hänsynsregler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2000" dirty="0" smtClean="0"/>
                        <a:t>Vägning mellan samhällsmål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2000" dirty="0" smtClean="0"/>
                        <a:t>2</a:t>
                      </a:r>
                      <a:r>
                        <a:rPr lang="sv-SE" sz="2000" baseline="0" dirty="0" smtClean="0"/>
                        <a:t> kap som system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2000" baseline="0" dirty="0" smtClean="0"/>
                        <a:t>Fördjupning 2:3, 2:6 och 2:7</a:t>
                      </a:r>
                      <a:endParaRPr lang="sv-S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dirty="0" smtClean="0"/>
                        <a:t>Tillsyn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2000" dirty="0" smtClean="0"/>
                        <a:t>Effektiv rättssäker</a:t>
                      </a:r>
                      <a:r>
                        <a:rPr lang="sv-SE" sz="2000" baseline="0" dirty="0" smtClean="0"/>
                        <a:t> och likvärdig tillsyn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2000" baseline="0" dirty="0" smtClean="0"/>
                        <a:t>Rätt kompetens och resurser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2000" baseline="0" dirty="0" smtClean="0"/>
                        <a:t>Utvecklad uppföljning av tillsynen</a:t>
                      </a:r>
                      <a:endParaRPr lang="sv-S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dirty="0" smtClean="0"/>
                        <a:t>Prövning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2000" dirty="0" smtClean="0"/>
                        <a:t>Rätt underlag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2000" dirty="0" smtClean="0"/>
                        <a:t>Transparenta domskäl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2000" dirty="0" smtClean="0"/>
                        <a:t>Omprövning och tidsbegränsning som verktyg</a:t>
                      </a:r>
                      <a:endParaRPr lang="sv-S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dirty="0" smtClean="0"/>
                        <a:t>NV:s roll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2000" dirty="0" smtClean="0"/>
                        <a:t>En tydlig miljöbalksmyndighet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2000" dirty="0" smtClean="0"/>
                        <a:t>Effektiv</a:t>
                      </a:r>
                      <a:r>
                        <a:rPr lang="sv-SE" sz="2000" baseline="0" dirty="0" smtClean="0"/>
                        <a:t> vägledning</a:t>
                      </a:r>
                      <a:endParaRPr lang="sv-SE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dirty="0" smtClean="0"/>
                        <a:t>Sakområden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2000" dirty="0" smtClean="0"/>
                        <a:t>Stärkt</a:t>
                      </a:r>
                      <a:r>
                        <a:rPr lang="sv-SE" sz="2000" baseline="0" dirty="0" smtClean="0"/>
                        <a:t> artskydd genom skärpt praxis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2000" baseline="0" dirty="0" smtClean="0"/>
                        <a:t>Minerallagen och miljöbalken</a:t>
                      </a:r>
                      <a:endParaRPr lang="sv-SE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B8BE423-1780-43BB-A8FE-3025F34AD1F8}" type="datetime1">
              <a:rPr lang="sv-SE" smtClean="0"/>
              <a:pPr/>
              <a:t>2016-03-16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sv-SE" smtClean="0"/>
              <a:t>Naturvårdsverket | Swedish Environmental Protection Agency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892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 kommer att använda NV:s verktyg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1696" lvl="1">
              <a:buFont typeface="Arial" pitchFamily="34" charset="0"/>
              <a:buChar char="•"/>
            </a:pPr>
            <a:r>
              <a:rPr lang="sv-SE" i="1" dirty="0"/>
              <a:t>Vägledning </a:t>
            </a:r>
            <a:endParaRPr lang="sv-SE" i="1" dirty="0" smtClean="0"/>
          </a:p>
          <a:p>
            <a:pPr marL="251696" lvl="1">
              <a:buFont typeface="Arial" pitchFamily="34" charset="0"/>
              <a:buChar char="•"/>
            </a:pPr>
            <a:r>
              <a:rPr lang="sv-SE" i="1" dirty="0" smtClean="0"/>
              <a:t>Prövning</a:t>
            </a:r>
          </a:p>
          <a:p>
            <a:pPr marL="251696" lvl="1">
              <a:buFont typeface="Arial" pitchFamily="34" charset="0"/>
              <a:buChar char="•"/>
            </a:pPr>
            <a:r>
              <a:rPr lang="sv-SE" i="1" dirty="0" smtClean="0"/>
              <a:t>Ändring av lagstiftning</a:t>
            </a:r>
          </a:p>
          <a:p>
            <a:pPr marL="251696" lvl="1">
              <a:buFont typeface="Arial" pitchFamily="34" charset="0"/>
              <a:buChar char="•"/>
            </a:pPr>
            <a:r>
              <a:rPr lang="sv-SE" i="1" dirty="0" smtClean="0"/>
              <a:t>Uppföljning och utvärdering</a:t>
            </a:r>
          </a:p>
          <a:p>
            <a:pPr marL="251696" lvl="1">
              <a:buFont typeface="Arial" pitchFamily="34" charset="0"/>
              <a:buChar char="•"/>
            </a:pPr>
            <a:r>
              <a:rPr lang="sv-SE" i="1" dirty="0" smtClean="0"/>
              <a:t>Forskning</a:t>
            </a:r>
          </a:p>
          <a:p>
            <a:pPr marL="251696" lvl="1">
              <a:buFont typeface="Arial" pitchFamily="34" charset="0"/>
              <a:buChar char="•"/>
            </a:pPr>
            <a:r>
              <a:rPr lang="sv-SE" i="1" dirty="0" smtClean="0"/>
              <a:t>Arbetssätt och metoder</a:t>
            </a:r>
          </a:p>
          <a:p>
            <a:pPr marL="251696" lvl="1">
              <a:buFont typeface="Arial" pitchFamily="34" charset="0"/>
              <a:buChar char="•"/>
            </a:pPr>
            <a:r>
              <a:rPr lang="sv-SE" i="1" dirty="0" smtClean="0"/>
              <a:t>Samverkan och kommunikation</a:t>
            </a:r>
          </a:p>
          <a:p>
            <a:pPr marL="251696" lvl="1">
              <a:buFont typeface="Arial" pitchFamily="34" charset="0"/>
              <a:buChar char="•"/>
            </a:pPr>
            <a:r>
              <a:rPr lang="sv-SE" i="1" dirty="0" smtClean="0"/>
              <a:t>Ta ställning</a:t>
            </a:r>
            <a:endParaRPr lang="sv-SE" i="1" dirty="0"/>
          </a:p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E423-1780-43BB-A8FE-3025F34AD1F8}" type="datetime1">
              <a:rPr lang="sv-SE" smtClean="0"/>
              <a:pPr/>
              <a:t>2016-03-16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smtClean="0"/>
              <a:t>Naturvårdsverket | Swedish Environmental Protection Agency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276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Utveckling av tillsynen </a:t>
            </a:r>
            <a:r>
              <a:rPr lang="sv-SE" dirty="0" smtClean="0"/>
              <a:t>högt </a:t>
            </a:r>
            <a:r>
              <a:rPr lang="sv-SE" dirty="0" smtClean="0"/>
              <a:t>prioriterat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Tillsynsmyndigheterna </a:t>
            </a:r>
            <a:r>
              <a:rPr lang="sv-SE" dirty="0"/>
              <a:t>har för stora olikheter när det gäller t.ex. planering, genomförande och </a:t>
            </a:r>
            <a:r>
              <a:rPr lang="sv-SE" dirty="0" smtClean="0"/>
              <a:t>uppföljning</a:t>
            </a:r>
            <a:endParaRPr lang="sv-SE" dirty="0"/>
          </a:p>
          <a:p>
            <a:r>
              <a:rPr lang="sv-SE" dirty="0" smtClean="0"/>
              <a:t>NV:s TVL har innehållit beskrivningar </a:t>
            </a:r>
            <a:r>
              <a:rPr lang="sv-SE" dirty="0"/>
              <a:t>och råd när det gäller branscher, miljöpåverkan, metoder för tillsyn och hur tillsynsmyndigheterna bör </a:t>
            </a:r>
            <a:r>
              <a:rPr lang="sv-SE" dirty="0" smtClean="0"/>
              <a:t>prioritera </a:t>
            </a:r>
            <a:endParaRPr lang="sv-SE" dirty="0"/>
          </a:p>
          <a:p>
            <a:r>
              <a:rPr lang="sv-SE" dirty="0" smtClean="0"/>
              <a:t>Önskemål om mer </a:t>
            </a:r>
            <a:r>
              <a:rPr lang="sv-SE" dirty="0"/>
              <a:t>vägledning, mer styrning, mer uppföljning och ökad tydlighet från </a:t>
            </a:r>
            <a:r>
              <a:rPr lang="sv-SE" dirty="0" smtClean="0"/>
              <a:t>NV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AAC4-2748-4E53-A84E-4A6AD65B6C1B}" type="datetime1">
              <a:rPr lang="sv-SE" smtClean="0"/>
              <a:t>2016-03-16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smtClean="0"/>
              <a:t>Naturvårdsverket | Swedish Environmental Protection Agency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88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står det om god tillsyn i befintliga utredningar?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Opartisk</a:t>
            </a:r>
            <a:r>
              <a:rPr lang="sv-SE" dirty="0"/>
              <a:t>, oberoende, enhetlig, effektiv och </a:t>
            </a:r>
            <a:r>
              <a:rPr lang="sv-SE" dirty="0" smtClean="0"/>
              <a:t>rättssäker</a:t>
            </a:r>
          </a:p>
          <a:p>
            <a:r>
              <a:rPr lang="sv-SE" dirty="0"/>
              <a:t>Tillsyn är kontroll/inspektion av regler, krav och villkor samt beslut om åtgärd för rättelse.</a:t>
            </a:r>
            <a:endParaRPr lang="sv-SE" dirty="0">
              <a:solidFill>
                <a:srgbClr val="000000"/>
              </a:solidFill>
              <a:latin typeface="Calibri"/>
            </a:endParaRPr>
          </a:p>
          <a:p>
            <a:r>
              <a:rPr lang="sv-SE" dirty="0"/>
              <a:t>Miljömålsstyrd tillsyn som stödjer </a:t>
            </a:r>
            <a:r>
              <a:rPr lang="sv-SE" dirty="0" err="1"/>
              <a:t>vu:s</a:t>
            </a:r>
            <a:r>
              <a:rPr lang="sv-SE" dirty="0"/>
              <a:t> </a:t>
            </a:r>
            <a:r>
              <a:rPr lang="sv-SE" dirty="0" smtClean="0"/>
              <a:t>egenkontroll</a:t>
            </a:r>
            <a:endParaRPr lang="sv-SE" dirty="0">
              <a:solidFill>
                <a:srgbClr val="000000"/>
              </a:solidFill>
              <a:latin typeface="Calibri"/>
            </a:endParaRPr>
          </a:p>
          <a:p>
            <a:r>
              <a:rPr lang="sv-SE" dirty="0"/>
              <a:t>Uppföljningsbara mål med effekter som går att redovisa</a:t>
            </a:r>
            <a:endParaRPr lang="sv-SE" dirty="0">
              <a:solidFill>
                <a:srgbClr val="000000"/>
              </a:solidFill>
              <a:latin typeface="Calibri"/>
            </a:endParaRP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AAC4-2748-4E53-A84E-4A6AD65B6C1B}" type="datetime1">
              <a:rPr lang="sv-SE" smtClean="0"/>
              <a:t>2016-03-16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smtClean="0"/>
              <a:t>Naturvårdsverket | Swedish Environmental Protection Agency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56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AAC4-2748-4E53-A84E-4A6AD65B6C1B}" type="datetime1">
              <a:rPr lang="sv-SE" smtClean="0"/>
              <a:t>2016-03-16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smtClean="0"/>
              <a:t>Naturvårdsverket | Swedish Environmental Protection Agency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39" y="0"/>
            <a:ext cx="9246975" cy="606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ruta 8"/>
          <p:cNvSpPr txBox="1"/>
          <p:nvPr/>
        </p:nvSpPr>
        <p:spPr>
          <a:xfrm>
            <a:off x="5436096" y="1886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</a:rPr>
              <a:t>Men vem styr systemet?</a:t>
            </a:r>
            <a:endParaRPr lang="sv-S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Platshållare för innehåll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132950"/>
              </p:ext>
            </p:extLst>
          </p:nvPr>
        </p:nvGraphicFramePr>
        <p:xfrm>
          <a:off x="827584" y="188640"/>
          <a:ext cx="7776864" cy="6111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447"/>
                <a:gridCol w="5910417"/>
              </a:tblGrid>
              <a:tr h="41869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Vad </a:t>
                      </a:r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behövs?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Kan NV göra något</a:t>
                      </a:r>
                      <a:r>
                        <a:rPr lang="sv-S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 </a:t>
                      </a:r>
                      <a:r>
                        <a:rPr lang="sv-SE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ARBETSMATERIAL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8690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Definiera god tillsyn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Klargöra vad NV bedömer är god tillsyn och vad den ska innehålla</a:t>
                      </a:r>
                    </a:p>
                  </a:txBody>
                  <a:tcPr marL="9525" marR="9525" marT="9525" marB="0" anchor="b"/>
                </a:tc>
              </a:tr>
              <a:tr h="767838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Rätt prioritering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Involvera forskningen och använd miljödata- När är tillsynen ett bra verktyg för att nå miljömålen? Mått för att beskriva effekt?</a:t>
                      </a:r>
                    </a:p>
                  </a:txBody>
                  <a:tcPr marL="9525" marR="9525" marT="9525" marB="0" anchor="b"/>
                </a:tc>
              </a:tr>
              <a:tr h="418690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Rätt prioritering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Välja fokusområden för tillsyn baserat på kostnad/nyttoanalys</a:t>
                      </a:r>
                    </a:p>
                  </a:txBody>
                  <a:tcPr marL="9525" marR="9525" marT="9525" marB="0" anchor="b"/>
                </a:tc>
              </a:tr>
              <a:tr h="418690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Samverkan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Prioritering och planering i samverkan med andra CM och MSS</a:t>
                      </a:r>
                    </a:p>
                  </a:txBody>
                  <a:tcPr marL="9525" marR="9525" marT="9525" marB="0" anchor="b"/>
                </a:tc>
              </a:tr>
              <a:tr h="418690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Samverkan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Definiera behov av nationell expertkunskap och dess roll</a:t>
                      </a:r>
                    </a:p>
                  </a:txBody>
                  <a:tcPr marL="9525" marR="9525" marT="9525" marB="0" anchor="b"/>
                </a:tc>
              </a:tr>
              <a:tr h="418690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Planera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Initiera och genomföra nationella kampanjer</a:t>
                      </a:r>
                    </a:p>
                  </a:txBody>
                  <a:tcPr marL="9525" marR="9525" marT="9525" marB="0" anchor="b"/>
                </a:tc>
              </a:tr>
              <a:tr h="578567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Genomföra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 fram stöd för grundtillsyn och kampanjer, ex. i form av checklistor, manualer</a:t>
                      </a:r>
                    </a:p>
                  </a:txBody>
                  <a:tcPr marL="9525" marR="9525" marT="9525" marB="0" anchor="b"/>
                </a:tc>
              </a:tr>
              <a:tr h="578567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Följa upp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Nationell uppföljning och utvärdering av genomförd tillsyn, både "grundtillsyn" och kampanjer</a:t>
                      </a:r>
                    </a:p>
                  </a:txBody>
                  <a:tcPr marL="9525" marR="9525" marT="9525" marB="0" anchor="b"/>
                </a:tc>
              </a:tr>
              <a:tr h="418690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 ställning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Riktlinjer för tillsynsmyndigheternas  kompetens och storlek </a:t>
                      </a:r>
                    </a:p>
                  </a:txBody>
                  <a:tcPr marL="9525" marR="9525" marT="9525" marB="0" anchor="b"/>
                </a:tc>
              </a:tr>
              <a:tr h="418690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 ställning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Sanktionsmöjligheter vid bristande tillsyn?</a:t>
                      </a:r>
                    </a:p>
                  </a:txBody>
                  <a:tcPr marL="9525" marR="9525" marT="9525" marB="0" anchor="b"/>
                </a:tc>
              </a:tr>
              <a:tr h="418690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 ställning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Behövs det fler tillsynsverktyg för de operativa TM?</a:t>
                      </a:r>
                    </a:p>
                  </a:txBody>
                  <a:tcPr marL="9525" marR="9525" marT="9525" marB="0" anchor="b"/>
                </a:tc>
              </a:tr>
              <a:tr h="418690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Utveckla/Ta ställning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NV:s</a:t>
                      </a:r>
                      <a:r>
                        <a:rPr lang="sv-SE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</a:t>
                      </a:r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alerätt </a:t>
                      </a:r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 tillsynsärenden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AAC4-2748-4E53-A84E-4A6AD65B6C1B}" type="datetime1">
              <a:rPr lang="sv-SE" smtClean="0"/>
              <a:t>2016-03-16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smtClean="0"/>
              <a:t>Naturvårdsverket | Swedish Environmental Protection Agency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000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Så vad tror ni?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Likvärdig, </a:t>
            </a:r>
            <a:r>
              <a:rPr lang="sv-SE" u="sng" dirty="0"/>
              <a:t>effektiv</a:t>
            </a:r>
            <a:r>
              <a:rPr lang="sv-SE" dirty="0"/>
              <a:t> och </a:t>
            </a:r>
            <a:r>
              <a:rPr lang="sv-SE" dirty="0" smtClean="0"/>
              <a:t>rättssäker</a:t>
            </a:r>
          </a:p>
          <a:p>
            <a:r>
              <a:rPr lang="sv-SE" dirty="0"/>
              <a:t>Vad kan NV göra som ökar i första hand effektiviteten hos den </a:t>
            </a:r>
            <a:r>
              <a:rPr lang="sv-SE"/>
              <a:t>kommunala </a:t>
            </a:r>
            <a:r>
              <a:rPr lang="sv-SE" smtClean="0"/>
              <a:t>miljöbalkstillsynen?</a:t>
            </a: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Välj ut tre saker du helst ser att NV gör, kryssa i blanketten.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Lämna dem till Sven-Inge innan ni går hem!</a:t>
            </a:r>
          </a:p>
          <a:p>
            <a:r>
              <a:rPr lang="sv-SE" dirty="0" smtClean="0"/>
              <a:t>Tack</a:t>
            </a:r>
            <a:r>
              <a:rPr lang="sv-SE" dirty="0" smtClean="0">
                <a:sym typeface="Wingdings" panose="05000000000000000000" pitchFamily="2" charset="2"/>
              </a:rPr>
              <a:t>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AAC4-2748-4E53-A84E-4A6AD65B6C1B}" type="datetime1">
              <a:rPr lang="sv-SE" smtClean="0"/>
              <a:t>2016-03-16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smtClean="0"/>
              <a:t>Naturvårdsverket | Swedish Environmental Protection Agency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31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V-presentation">
  <a:themeElements>
    <a:clrScheme name="NV 1 BLU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A7E92"/>
      </a:accent1>
      <a:accent2>
        <a:srgbClr val="8DB9E5"/>
      </a:accent2>
      <a:accent3>
        <a:srgbClr val="7E99AA"/>
      </a:accent3>
      <a:accent4>
        <a:srgbClr val="FFD451"/>
      </a:accent4>
      <a:accent5>
        <a:srgbClr val="ECAC00"/>
      </a:accent5>
      <a:accent6>
        <a:srgbClr val="C79316"/>
      </a:accent6>
      <a:hlink>
        <a:srgbClr val="0000FF"/>
      </a:hlink>
      <a:folHlink>
        <a:srgbClr val="800080"/>
      </a:folHlink>
    </a:clrScheme>
    <a:fontScheme name="Naturvårdsverk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RSKN_MILJMÅL_mall">
  <a:themeElements>
    <a:clrScheme name="FORSKN_MILJMÅL_ma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0000"/>
      </a:accent1>
      <a:accent2>
        <a:srgbClr val="969696"/>
      </a:accent2>
      <a:accent3>
        <a:srgbClr val="FFFFFF"/>
      </a:accent3>
      <a:accent4>
        <a:srgbClr val="000000"/>
      </a:accent4>
      <a:accent5>
        <a:srgbClr val="E2AAAA"/>
      </a:accent5>
      <a:accent6>
        <a:srgbClr val="878787"/>
      </a:accent6>
      <a:hlink>
        <a:srgbClr val="FF9900"/>
      </a:hlink>
      <a:folHlink>
        <a:srgbClr val="FFCC00"/>
      </a:folHlink>
    </a:clrScheme>
    <a:fontScheme name="FORSKN_MILJMÅL_ma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238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238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RSKN_MILJMÅL_ma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0000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878787"/>
        </a:accent6>
        <a:hlink>
          <a:srgbClr val="FF99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ORSKN_MILJMÅL_mall">
  <a:themeElements>
    <a:clrScheme name="FORSKN_MILJMÅL_ma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0000"/>
      </a:accent1>
      <a:accent2>
        <a:srgbClr val="969696"/>
      </a:accent2>
      <a:accent3>
        <a:srgbClr val="FFFFFF"/>
      </a:accent3>
      <a:accent4>
        <a:srgbClr val="000000"/>
      </a:accent4>
      <a:accent5>
        <a:srgbClr val="E2AAAA"/>
      </a:accent5>
      <a:accent6>
        <a:srgbClr val="878787"/>
      </a:accent6>
      <a:hlink>
        <a:srgbClr val="FF9900"/>
      </a:hlink>
      <a:folHlink>
        <a:srgbClr val="FFCC00"/>
      </a:folHlink>
    </a:clrScheme>
    <a:fontScheme name="FORSKN_MILJMÅL_ma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238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238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RSKN_MILJMÅL_ma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0000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878787"/>
        </a:accent6>
        <a:hlink>
          <a:srgbClr val="FF99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FORSKN_MILJMÅL_mall">
  <a:themeElements>
    <a:clrScheme name="FORSKN_MILJMÅL_ma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0000"/>
      </a:accent1>
      <a:accent2>
        <a:srgbClr val="969696"/>
      </a:accent2>
      <a:accent3>
        <a:srgbClr val="FFFFFF"/>
      </a:accent3>
      <a:accent4>
        <a:srgbClr val="000000"/>
      </a:accent4>
      <a:accent5>
        <a:srgbClr val="E2AAAA"/>
      </a:accent5>
      <a:accent6>
        <a:srgbClr val="878787"/>
      </a:accent6>
      <a:hlink>
        <a:srgbClr val="FF9900"/>
      </a:hlink>
      <a:folHlink>
        <a:srgbClr val="FFCC00"/>
      </a:folHlink>
    </a:clrScheme>
    <a:fontScheme name="FORSKN_MILJMÅL_ma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238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238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RSKN_MILJMÅL_ma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0000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878787"/>
        </a:accent6>
        <a:hlink>
          <a:srgbClr val="FF99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FORSKN_MILJMÅL_mall">
  <a:themeElements>
    <a:clrScheme name="FORSKN_MILJMÅL_ma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0000"/>
      </a:accent1>
      <a:accent2>
        <a:srgbClr val="969696"/>
      </a:accent2>
      <a:accent3>
        <a:srgbClr val="FFFFFF"/>
      </a:accent3>
      <a:accent4>
        <a:srgbClr val="000000"/>
      </a:accent4>
      <a:accent5>
        <a:srgbClr val="E2AAAA"/>
      </a:accent5>
      <a:accent6>
        <a:srgbClr val="878787"/>
      </a:accent6>
      <a:hlink>
        <a:srgbClr val="FF9900"/>
      </a:hlink>
      <a:folHlink>
        <a:srgbClr val="FFCC00"/>
      </a:folHlink>
    </a:clrScheme>
    <a:fontScheme name="FORSKN_MILJMÅL_ma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238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238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RSKN_MILJMÅL_ma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0000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878787"/>
        </a:accent6>
        <a:hlink>
          <a:srgbClr val="FF99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FORSKN_MILJMÅL_mall">
  <a:themeElements>
    <a:clrScheme name="NV 1 BLU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A7E92"/>
      </a:accent1>
      <a:accent2>
        <a:srgbClr val="8DB9E5"/>
      </a:accent2>
      <a:accent3>
        <a:srgbClr val="7E99AA"/>
      </a:accent3>
      <a:accent4>
        <a:srgbClr val="FFD451"/>
      </a:accent4>
      <a:accent5>
        <a:srgbClr val="ECAC00"/>
      </a:accent5>
      <a:accent6>
        <a:srgbClr val="C79316"/>
      </a:accent6>
      <a:hlink>
        <a:srgbClr val="0000FF"/>
      </a:hlink>
      <a:folHlink>
        <a:srgbClr val="800080"/>
      </a:folHlink>
    </a:clrScheme>
    <a:fontScheme name="FORSKN_MILJMÅL_ma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238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238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RSKN_MILJMÅL_ma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0000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878787"/>
        </a:accent6>
        <a:hlink>
          <a:srgbClr val="FF99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649BCD"/>
    </a:accent1>
    <a:accent2>
      <a:srgbClr val="FCD23A"/>
    </a:accent2>
    <a:accent3>
      <a:srgbClr val="FFFFFF"/>
    </a:accent3>
    <a:accent4>
      <a:srgbClr val="000000"/>
    </a:accent4>
    <a:accent5>
      <a:srgbClr val="B8CBE3"/>
    </a:accent5>
    <a:accent6>
      <a:srgbClr val="E4BE34"/>
    </a:accent6>
    <a:hlink>
      <a:srgbClr val="CCCCFF"/>
    </a:hlink>
    <a:folHlink>
      <a:srgbClr val="FF7619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649BCD"/>
    </a:accent1>
    <a:accent2>
      <a:srgbClr val="FCD23A"/>
    </a:accent2>
    <a:accent3>
      <a:srgbClr val="FFFFFF"/>
    </a:accent3>
    <a:accent4>
      <a:srgbClr val="000000"/>
    </a:accent4>
    <a:accent5>
      <a:srgbClr val="B8CBE3"/>
    </a:accent5>
    <a:accent6>
      <a:srgbClr val="E4BE34"/>
    </a:accent6>
    <a:hlink>
      <a:srgbClr val="CCCCFF"/>
    </a:hlink>
    <a:folHlink>
      <a:srgbClr val="FF7619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649BCD"/>
    </a:accent1>
    <a:accent2>
      <a:srgbClr val="FCD23A"/>
    </a:accent2>
    <a:accent3>
      <a:srgbClr val="FFFFFF"/>
    </a:accent3>
    <a:accent4>
      <a:srgbClr val="000000"/>
    </a:accent4>
    <a:accent5>
      <a:srgbClr val="B8CBE3"/>
    </a:accent5>
    <a:accent6>
      <a:srgbClr val="E4BE34"/>
    </a:accent6>
    <a:hlink>
      <a:srgbClr val="CCCCFF"/>
    </a:hlink>
    <a:folHlink>
      <a:srgbClr val="FF7619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649BCD"/>
    </a:accent1>
    <a:accent2>
      <a:srgbClr val="FCD23A"/>
    </a:accent2>
    <a:accent3>
      <a:srgbClr val="FFFFFF"/>
    </a:accent3>
    <a:accent4>
      <a:srgbClr val="000000"/>
    </a:accent4>
    <a:accent5>
      <a:srgbClr val="B8CBE3"/>
    </a:accent5>
    <a:accent6>
      <a:srgbClr val="E4BE34"/>
    </a:accent6>
    <a:hlink>
      <a:srgbClr val="CCCCFF"/>
    </a:hlink>
    <a:folHlink>
      <a:srgbClr val="FF761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NV-presentation</Template>
  <TotalTime>6905</TotalTime>
  <Words>665</Words>
  <Application>Microsoft Office PowerPoint</Application>
  <PresentationFormat>Bildspel på skärmen (4:3)</PresentationFormat>
  <Paragraphs>224</Paragraphs>
  <Slides>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Bildrubriker</vt:lpstr>
      </vt:variant>
      <vt:variant>
        <vt:i4>9</vt:i4>
      </vt:variant>
    </vt:vector>
  </HeadingPairs>
  <TitlesOfParts>
    <vt:vector size="15" baseType="lpstr">
      <vt:lpstr>NV-presentation</vt:lpstr>
      <vt:lpstr>FORSKN_MILJMÅL_mall</vt:lpstr>
      <vt:lpstr>1_FORSKN_MILJMÅL_mall</vt:lpstr>
      <vt:lpstr>2_FORSKN_MILJMÅL_mall</vt:lpstr>
      <vt:lpstr>3_FORSKN_MILJMÅL_mall</vt:lpstr>
      <vt:lpstr>4_FORSKN_MILJMÅL_mall</vt:lpstr>
      <vt:lpstr>Miljöbalks-projektet   </vt:lpstr>
      <vt:lpstr>PowerPoint-presentation</vt:lpstr>
      <vt:lpstr>PowerPoint-presentation</vt:lpstr>
      <vt:lpstr>Vi kommer att använda NV:s verktyg</vt:lpstr>
      <vt:lpstr>Utveckling av tillsynen högt prioriterat</vt:lpstr>
      <vt:lpstr>Vad står det om god tillsyn i befintliga utredningar?</vt:lpstr>
      <vt:lpstr>PowerPoint-presentation</vt:lpstr>
      <vt:lpstr>PowerPoint-presentation</vt:lpstr>
      <vt:lpstr>Så vad tror ni?</vt:lpstr>
    </vt:vector>
  </TitlesOfParts>
  <Company>Naturvårdsverket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Forum för dialog om miljöbalken</dc:title>
  <dc:subject>Naturvårdsverket PowerPointmall</dc:subject>
  <dc:creator>Jonsson, Jenny</dc:creator>
  <dc:description>Maj 2012, MS Office 2010_x000d_
LexiConsult 08-566 107 00, MC</dc:description>
  <cp:lastModifiedBy>Jonsson, Jenny</cp:lastModifiedBy>
  <cp:revision>256</cp:revision>
  <cp:lastPrinted>2015-10-05T12:49:12Z</cp:lastPrinted>
  <dcterms:created xsi:type="dcterms:W3CDTF">2015-04-21T15:16:35Z</dcterms:created>
  <dcterms:modified xsi:type="dcterms:W3CDTF">2016-03-16T12:48:07Z</dcterms:modified>
</cp:coreProperties>
</file>