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handoutMasterIdLst>
    <p:handoutMasterId r:id="rId23"/>
  </p:handoutMasterIdLst>
  <p:sldIdLst>
    <p:sldId id="258" r:id="rId2"/>
    <p:sldId id="259" r:id="rId3"/>
    <p:sldId id="302" r:id="rId4"/>
    <p:sldId id="283" r:id="rId5"/>
    <p:sldId id="282" r:id="rId6"/>
    <p:sldId id="262" r:id="rId7"/>
    <p:sldId id="303" r:id="rId8"/>
    <p:sldId id="308" r:id="rId9"/>
    <p:sldId id="307" r:id="rId10"/>
    <p:sldId id="306" r:id="rId11"/>
    <p:sldId id="284" r:id="rId12"/>
    <p:sldId id="309" r:id="rId13"/>
    <p:sldId id="267" r:id="rId14"/>
    <p:sldId id="297" r:id="rId15"/>
    <p:sldId id="304" r:id="rId16"/>
    <p:sldId id="298" r:id="rId17"/>
    <p:sldId id="299" r:id="rId18"/>
    <p:sldId id="300" r:id="rId19"/>
    <p:sldId id="301" r:id="rId20"/>
    <p:sldId id="305" r:id="rId21"/>
  </p:sldIdLst>
  <p:sldSz cx="9906000" cy="6858000" type="A4"/>
  <p:notesSz cx="6789738" cy="9929813"/>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3207" autoAdjust="0"/>
    <p:restoredTop sz="76077" autoAdjust="0"/>
  </p:normalViewPr>
  <p:slideViewPr>
    <p:cSldViewPr snapToGrid="0">
      <p:cViewPr varScale="1">
        <p:scale>
          <a:sx n="44" d="100"/>
          <a:sy n="44" d="100"/>
        </p:scale>
        <p:origin x="976" y="44"/>
      </p:cViewPr>
      <p:guideLst>
        <p:guide orient="horz" pos="2160"/>
        <p:guide pos="3120"/>
      </p:guideLst>
    </p:cSldViewPr>
  </p:slideViewPr>
  <p:notesTextViewPr>
    <p:cViewPr>
      <p:scale>
        <a:sx n="75" d="100"/>
        <a:sy n="75"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2220" cy="496491"/>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sz="quarter" idx="1"/>
          </p:nvPr>
        </p:nvSpPr>
        <p:spPr>
          <a:xfrm>
            <a:off x="3845947" y="0"/>
            <a:ext cx="2942220" cy="496491"/>
          </a:xfrm>
          <a:prstGeom prst="rect">
            <a:avLst/>
          </a:prstGeom>
        </p:spPr>
        <p:txBody>
          <a:bodyPr vert="horz" lIns="91440" tIns="45720" rIns="91440" bIns="45720" rtlCol="0"/>
          <a:lstStyle>
            <a:lvl1pPr algn="r">
              <a:defRPr sz="1200"/>
            </a:lvl1pPr>
          </a:lstStyle>
          <a:p>
            <a:fld id="{8EC2535B-B84F-446D-8A67-F8EAC92BAA1B}" type="datetimeFigureOut">
              <a:rPr lang="sv-SE" smtClean="0"/>
              <a:t>2016-03-18</a:t>
            </a:fld>
            <a:endParaRPr lang="sv-SE" dirty="0"/>
          </a:p>
        </p:txBody>
      </p:sp>
      <p:sp>
        <p:nvSpPr>
          <p:cNvPr id="4" name="Platshållare för sidfot 3"/>
          <p:cNvSpPr>
            <a:spLocks noGrp="1"/>
          </p:cNvSpPr>
          <p:nvPr>
            <p:ph type="ftr" sz="quarter" idx="2"/>
          </p:nvPr>
        </p:nvSpPr>
        <p:spPr>
          <a:xfrm>
            <a:off x="0" y="9431599"/>
            <a:ext cx="2942220" cy="496491"/>
          </a:xfrm>
          <a:prstGeom prst="rect">
            <a:avLst/>
          </a:prstGeom>
        </p:spPr>
        <p:txBody>
          <a:bodyPr vert="horz" lIns="91440" tIns="45720" rIns="91440" bIns="45720" rtlCol="0" anchor="b"/>
          <a:lstStyle>
            <a:lvl1pPr algn="l">
              <a:defRPr sz="1200"/>
            </a:lvl1pPr>
          </a:lstStyle>
          <a:p>
            <a:endParaRPr lang="sv-SE" dirty="0"/>
          </a:p>
        </p:txBody>
      </p:sp>
      <p:sp>
        <p:nvSpPr>
          <p:cNvPr id="5" name="Platshållare för bildnummer 4"/>
          <p:cNvSpPr>
            <a:spLocks noGrp="1"/>
          </p:cNvSpPr>
          <p:nvPr>
            <p:ph type="sldNum" sz="quarter" idx="3"/>
          </p:nvPr>
        </p:nvSpPr>
        <p:spPr>
          <a:xfrm>
            <a:off x="3845947" y="9431599"/>
            <a:ext cx="2942220" cy="496491"/>
          </a:xfrm>
          <a:prstGeom prst="rect">
            <a:avLst/>
          </a:prstGeom>
        </p:spPr>
        <p:txBody>
          <a:bodyPr vert="horz" lIns="91440" tIns="45720" rIns="91440" bIns="45720" rtlCol="0" anchor="b"/>
          <a:lstStyle>
            <a:lvl1pPr algn="r">
              <a:defRPr sz="1200"/>
            </a:lvl1pPr>
          </a:lstStyle>
          <a:p>
            <a:fld id="{39048166-6BF8-4820-B3CC-4B1F24A9BC59}" type="slidenum">
              <a:rPr lang="sv-SE" smtClean="0"/>
              <a:t>‹#›</a:t>
            </a:fld>
            <a:endParaRPr lang="sv-SE" dirty="0"/>
          </a:p>
        </p:txBody>
      </p:sp>
    </p:spTree>
    <p:extLst>
      <p:ext uri="{BB962C8B-B14F-4D97-AF65-F5344CB8AC3E}">
        <p14:creationId xmlns:p14="http://schemas.microsoft.com/office/powerpoint/2010/main" val="37739963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2220" cy="496491"/>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45947" y="0"/>
            <a:ext cx="2942220" cy="496491"/>
          </a:xfrm>
          <a:prstGeom prst="rect">
            <a:avLst/>
          </a:prstGeom>
        </p:spPr>
        <p:txBody>
          <a:bodyPr vert="horz" lIns="91440" tIns="45720" rIns="91440" bIns="45720" rtlCol="0"/>
          <a:lstStyle>
            <a:lvl1pPr algn="r">
              <a:defRPr sz="1200"/>
            </a:lvl1pPr>
          </a:lstStyle>
          <a:p>
            <a:fld id="{6C23242A-D16E-4645-8435-1F8AE8DCB7F0}" type="datetimeFigureOut">
              <a:rPr lang="sv-SE" smtClean="0"/>
              <a:t>2016-03-18</a:t>
            </a:fld>
            <a:endParaRPr lang="sv-SE" dirty="0"/>
          </a:p>
        </p:txBody>
      </p:sp>
      <p:sp>
        <p:nvSpPr>
          <p:cNvPr id="4" name="Platshållare för bildobjekt 3"/>
          <p:cNvSpPr>
            <a:spLocks noGrp="1" noRot="1" noChangeAspect="1"/>
          </p:cNvSpPr>
          <p:nvPr>
            <p:ph type="sldImg" idx="2"/>
          </p:nvPr>
        </p:nvSpPr>
        <p:spPr>
          <a:xfrm>
            <a:off x="706438" y="744538"/>
            <a:ext cx="5376862" cy="3724275"/>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78974" y="4716661"/>
            <a:ext cx="5431790" cy="4468416"/>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431599"/>
            <a:ext cx="2942220" cy="496491"/>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45947" y="9431599"/>
            <a:ext cx="2942220" cy="496491"/>
          </a:xfrm>
          <a:prstGeom prst="rect">
            <a:avLst/>
          </a:prstGeom>
        </p:spPr>
        <p:txBody>
          <a:bodyPr vert="horz" lIns="91440" tIns="45720" rIns="91440" bIns="45720" rtlCol="0" anchor="b"/>
          <a:lstStyle>
            <a:lvl1pPr algn="r">
              <a:defRPr sz="1200"/>
            </a:lvl1pPr>
          </a:lstStyle>
          <a:p>
            <a:fld id="{7DC4433F-660D-4D74-B8C2-14CECB3EB314}" type="slidenum">
              <a:rPr lang="sv-SE" smtClean="0"/>
              <a:t>‹#›</a:t>
            </a:fld>
            <a:endParaRPr lang="sv-SE" dirty="0"/>
          </a:p>
        </p:txBody>
      </p:sp>
    </p:spTree>
    <p:extLst>
      <p:ext uri="{BB962C8B-B14F-4D97-AF65-F5344CB8AC3E}">
        <p14:creationId xmlns:p14="http://schemas.microsoft.com/office/powerpoint/2010/main" val="585490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Kort om mig. </a:t>
            </a: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baseline="0" dirty="0" smtClean="0">
                <a:solidFill>
                  <a:schemeClr val="tx1"/>
                </a:solidFill>
                <a:effectLst/>
                <a:latin typeface="+mn-lt"/>
                <a:ea typeface="+mn-ea"/>
                <a:cs typeface="+mn-cs"/>
              </a:rPr>
              <a:t>Hur många av er är också chef över livsmedelskontrollen i er kommun?</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Jag ser att</a:t>
            </a:r>
            <a:r>
              <a:rPr lang="sv-SE" sz="1200" kern="1200" baseline="0" dirty="0" smtClean="0">
                <a:solidFill>
                  <a:schemeClr val="tx1"/>
                </a:solidFill>
                <a:effectLst/>
                <a:latin typeface="+mn-lt"/>
                <a:ea typeface="+mn-ea"/>
                <a:cs typeface="+mn-cs"/>
              </a:rPr>
              <a:t> ni som underrubrik för mötet har ”Miljöchefens roll- tillståndet i världen kräver handling” NI har pratat asylboenden och om klimatförhandlingar, stora frågor. Jag vill lägga till ---- Tillståndet i LIVSMEDELSKONTROLLEN kräver handling – och det är ni som måste göra det!  </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Idag</a:t>
            </a:r>
            <a:r>
              <a:rPr lang="sv-SE" sz="1200" kern="1200" baseline="0" dirty="0" smtClean="0">
                <a:solidFill>
                  <a:schemeClr val="tx1"/>
                </a:solidFill>
                <a:effectLst/>
                <a:latin typeface="+mn-lt"/>
                <a:ea typeface="+mn-ea"/>
                <a:cs typeface="+mn-cs"/>
              </a:rPr>
              <a:t> ska vi prata om   Kritisk massa– </a:t>
            </a:r>
            <a:r>
              <a:rPr lang="sv-SE" sz="1200" kern="1200" dirty="0" smtClean="0">
                <a:solidFill>
                  <a:schemeClr val="tx1"/>
                </a:solidFill>
                <a:effectLst/>
                <a:latin typeface="+mn-lt"/>
                <a:ea typeface="+mn-ea"/>
                <a:cs typeface="+mn-cs"/>
              </a:rPr>
              <a:t>Livsmedelsverkets arbete med att samordna livsmedelskontrollen. Viten och fängelse. </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Viten och fängelse</a:t>
            </a:r>
            <a:r>
              <a:rPr lang="sv-SE" sz="1200" kern="1200" baseline="0" dirty="0" smtClean="0">
                <a:solidFill>
                  <a:schemeClr val="tx1"/>
                </a:solidFill>
                <a:effectLst/>
                <a:latin typeface="+mn-lt"/>
                <a:ea typeface="+mn-ea"/>
                <a:cs typeface="+mn-cs"/>
              </a:rPr>
              <a:t> kan vi ta direkt </a:t>
            </a:r>
            <a:endParaRPr lang="sv-S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Men livsmedelskontrollen kräver</a:t>
            </a:r>
            <a:r>
              <a:rPr lang="sv-SE" sz="1200" kern="1200" baseline="0" dirty="0" smtClean="0">
                <a:solidFill>
                  <a:schemeClr val="tx1"/>
                </a:solidFill>
                <a:effectLst/>
                <a:latin typeface="+mn-lt"/>
                <a:ea typeface="+mn-ea"/>
                <a:cs typeface="+mn-cs"/>
              </a:rPr>
              <a:t> lite mer….</a:t>
            </a:r>
            <a:r>
              <a:rPr lang="sv-SE" sz="1200" kern="1200" dirty="0" smtClean="0">
                <a:solidFill>
                  <a:schemeClr val="tx1"/>
                </a:solidFill>
                <a:effectLst/>
                <a:latin typeface="+mn-lt"/>
                <a:ea typeface="+mn-ea"/>
                <a:cs typeface="+mn-cs"/>
              </a:rPr>
              <a:t>Vilket</a:t>
            </a:r>
            <a:r>
              <a:rPr lang="sv-SE" sz="1200" kern="1200" baseline="0" dirty="0" smtClean="0">
                <a:solidFill>
                  <a:schemeClr val="tx1"/>
                </a:solidFill>
                <a:effectLst/>
                <a:latin typeface="+mn-lt"/>
                <a:ea typeface="+mn-ea"/>
                <a:cs typeface="+mn-cs"/>
              </a:rPr>
              <a:t> mål vi har och hur vi jobbar för att nå dit. Många utmaningar252 kontrollmyndigheter, många mycket små. Vi måste gilla läget men efter </a:t>
            </a:r>
            <a:r>
              <a:rPr lang="sv-SE" sz="1200" kern="1200" baseline="0" dirty="0" err="1" smtClean="0">
                <a:solidFill>
                  <a:schemeClr val="tx1"/>
                </a:solidFill>
                <a:effectLst/>
                <a:latin typeface="+mn-lt"/>
                <a:ea typeface="+mn-ea"/>
                <a:cs typeface="+mn-cs"/>
              </a:rPr>
              <a:t>RiR</a:t>
            </a:r>
            <a:r>
              <a:rPr lang="sv-SE" sz="1200" kern="1200" baseline="0" dirty="0" smtClean="0">
                <a:solidFill>
                  <a:schemeClr val="tx1"/>
                </a:solidFill>
                <a:effectLst/>
                <a:latin typeface="+mn-lt"/>
                <a:ea typeface="+mn-ea"/>
                <a:cs typeface="+mn-cs"/>
              </a:rPr>
              <a:t> och även statskontorets rapporter och egen utvärdering har vi vidtagit vissa mått och steg för att nå det övergripande målet (Nästa bild)</a:t>
            </a:r>
            <a:endParaRPr lang="sv-SE" sz="1200" kern="1200" dirty="0" smtClean="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7DC4433F-660D-4D74-B8C2-14CECB3EB314}" type="slidenum">
              <a:rPr lang="sv-SE" smtClean="0"/>
              <a:t>1</a:t>
            </a:fld>
            <a:endParaRPr lang="sv-SE" dirty="0"/>
          </a:p>
        </p:txBody>
      </p:sp>
    </p:spTree>
    <p:extLst>
      <p:ext uri="{BB962C8B-B14F-4D97-AF65-F5344CB8AC3E}">
        <p14:creationId xmlns:p14="http://schemas.microsoft.com/office/powerpoint/2010/main" val="4106615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7DC4433F-660D-4D74-B8C2-14CECB3EB314}" type="slidenum">
              <a:rPr lang="sv-SE" smtClean="0"/>
              <a:t>10</a:t>
            </a:fld>
            <a:endParaRPr lang="sv-SE" dirty="0"/>
          </a:p>
        </p:txBody>
      </p:sp>
    </p:spTree>
    <p:extLst>
      <p:ext uri="{BB962C8B-B14F-4D97-AF65-F5344CB8AC3E}">
        <p14:creationId xmlns:p14="http://schemas.microsoft.com/office/powerpoint/2010/main" val="214318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Livsmedelsstrategin – Här kan du kanske lyfta livsmedelskontrollens betydelse för konkurrenskraften, både för en jämlikare konkurrens i Sverige, men också som kvalitetsstämpel för att stärka förtroendet för svensktillverkad mat, här hemma och internationellt. Exportstrategin. Livsmedelskontrollen behöver i slutänden bidra till en hållbar svensk livsmedelsindustri. Viktigt inte minst för små orter, hela Sverige ska leva.  </a:t>
            </a:r>
          </a:p>
          <a:p>
            <a:r>
              <a:rPr lang="sv-SE" sz="1200" kern="1200" dirty="0" smtClean="0">
                <a:solidFill>
                  <a:schemeClr val="tx1"/>
                </a:solidFill>
                <a:effectLst/>
                <a:latin typeface="+mn-lt"/>
                <a:ea typeface="+mn-ea"/>
                <a:cs typeface="+mn-cs"/>
              </a:rPr>
              <a:t>Avgifterna?</a:t>
            </a:r>
          </a:p>
          <a:p>
            <a:r>
              <a:rPr lang="sv-SE" sz="1200" kern="1200" dirty="0" smtClean="0">
                <a:solidFill>
                  <a:schemeClr val="tx1"/>
                </a:solidFill>
                <a:effectLst/>
                <a:latin typeface="+mn-lt"/>
                <a:ea typeface="+mn-ea"/>
                <a:cs typeface="+mn-cs"/>
              </a:rPr>
              <a:t>Andra öppningar? </a:t>
            </a:r>
          </a:p>
          <a:p>
            <a:r>
              <a:rPr lang="sv-SE" sz="1200" kern="1200" dirty="0" smtClean="0">
                <a:solidFill>
                  <a:schemeClr val="tx1"/>
                </a:solidFill>
                <a:effectLst/>
                <a:latin typeface="+mn-lt"/>
                <a:ea typeface="+mn-ea"/>
                <a:cs typeface="+mn-cs"/>
              </a:rPr>
              <a:t> </a:t>
            </a:r>
          </a:p>
          <a:p>
            <a:r>
              <a:rPr lang="sv-SE" sz="1200" kern="1200" dirty="0" smtClean="0">
                <a:solidFill>
                  <a:schemeClr val="tx1"/>
                </a:solidFill>
                <a:effectLst/>
                <a:latin typeface="+mn-lt"/>
                <a:ea typeface="+mn-ea"/>
                <a:cs typeface="+mn-cs"/>
              </a:rPr>
              <a:t>Dessutom: Regeringen har ögonen på oss, vi måste göra skillnad, vi måste visa vad vi går för – tillsammans bygga en kontroll som levererar.</a:t>
            </a:r>
          </a:p>
          <a:p>
            <a:r>
              <a:rPr lang="sv-SE" sz="1200" kern="1200" dirty="0" smtClean="0">
                <a:solidFill>
                  <a:schemeClr val="tx1"/>
                </a:solidFill>
                <a:effectLst/>
                <a:latin typeface="+mn-lt"/>
                <a:ea typeface="+mn-ea"/>
                <a:cs typeface="+mn-cs"/>
              </a:rPr>
              <a:t> </a:t>
            </a:r>
          </a:p>
          <a:p>
            <a:r>
              <a:rPr lang="sv-SE" sz="1200" kern="1200" dirty="0" smtClean="0">
                <a:solidFill>
                  <a:schemeClr val="tx1"/>
                </a:solidFill>
                <a:effectLst/>
                <a:latin typeface="+mn-lt"/>
                <a:ea typeface="+mn-ea"/>
                <a:cs typeface="+mn-cs"/>
              </a:rPr>
              <a:t>På väg mot: En livsmedelskontroll som efterfrågas av alla.</a:t>
            </a:r>
            <a:br>
              <a:rPr lang="sv-SE" sz="1200" kern="1200" dirty="0" smtClean="0">
                <a:solidFill>
                  <a:schemeClr val="tx1"/>
                </a:solidFill>
                <a:effectLst/>
                <a:latin typeface="+mn-lt"/>
                <a:ea typeface="+mn-ea"/>
                <a:cs typeface="+mn-cs"/>
              </a:rPr>
            </a:br>
            <a:r>
              <a:rPr lang="sv-SE" sz="1200" kern="1200" dirty="0" smtClean="0">
                <a:solidFill>
                  <a:schemeClr val="tx1"/>
                </a:solidFill>
                <a:effectLst/>
                <a:latin typeface="+mn-lt"/>
                <a:ea typeface="+mn-ea"/>
                <a:cs typeface="+mn-cs"/>
              </a:rPr>
              <a:t>En livsmedelskontroll som delar samma mål, fokuserar på det som är viktigt, når förväntade resultat och får genomslag för det den gör.</a:t>
            </a:r>
            <a:br>
              <a:rPr lang="sv-SE" sz="1200" kern="1200" dirty="0" smtClean="0">
                <a:solidFill>
                  <a:schemeClr val="tx1"/>
                </a:solidFill>
                <a:effectLst/>
                <a:latin typeface="+mn-lt"/>
                <a:ea typeface="+mn-ea"/>
                <a:cs typeface="+mn-cs"/>
              </a:rPr>
            </a:br>
            <a:r>
              <a:rPr lang="sv-SE" sz="1200" kern="1200" dirty="0" smtClean="0">
                <a:solidFill>
                  <a:schemeClr val="tx1"/>
                </a:solidFill>
                <a:effectLst/>
                <a:latin typeface="+mn-lt"/>
                <a:ea typeface="+mn-ea"/>
                <a:cs typeface="+mn-cs"/>
              </a:rPr>
              <a:t>En kontroll som satsar på kunskap, samarbete och utveckling, och som bygger på samtal och inspiration.</a:t>
            </a:r>
            <a:br>
              <a:rPr lang="sv-SE" sz="1200" kern="1200" dirty="0" smtClean="0">
                <a:solidFill>
                  <a:schemeClr val="tx1"/>
                </a:solidFill>
                <a:effectLst/>
                <a:latin typeface="+mn-lt"/>
                <a:ea typeface="+mn-ea"/>
                <a:cs typeface="+mn-cs"/>
              </a:rPr>
            </a:br>
            <a:r>
              <a:rPr lang="sv-SE" sz="1200" kern="1200" dirty="0" smtClean="0">
                <a:solidFill>
                  <a:schemeClr val="tx1"/>
                </a:solidFill>
                <a:effectLst/>
                <a:latin typeface="+mn-lt"/>
                <a:ea typeface="+mn-ea"/>
                <a:cs typeface="+mn-cs"/>
              </a:rPr>
              <a:t>En tänkande livsmedelskontroll. </a:t>
            </a:r>
          </a:p>
          <a:p>
            <a:r>
              <a:rPr lang="sv-SE" sz="1200" kern="1200" dirty="0" smtClean="0">
                <a:solidFill>
                  <a:schemeClr val="tx1"/>
                </a:solidFill>
                <a:effectLst/>
                <a:latin typeface="+mn-lt"/>
                <a:ea typeface="+mn-ea"/>
                <a:cs typeface="+mn-cs"/>
              </a:rPr>
              <a:t> </a:t>
            </a:r>
          </a:p>
          <a:p>
            <a:r>
              <a:rPr lang="sv-SE" sz="1200" kern="1200" dirty="0" smtClean="0">
                <a:solidFill>
                  <a:schemeClr val="tx1"/>
                </a:solidFill>
                <a:effectLst/>
                <a:latin typeface="+mn-lt"/>
                <a:ea typeface="+mn-ea"/>
                <a:cs typeface="+mn-cs"/>
              </a:rPr>
              <a:t>Rättssäker</a:t>
            </a:r>
            <a:br>
              <a:rPr lang="sv-SE" sz="1200" kern="1200" dirty="0" smtClean="0">
                <a:solidFill>
                  <a:schemeClr val="tx1"/>
                </a:solidFill>
                <a:effectLst/>
                <a:latin typeface="+mn-lt"/>
                <a:ea typeface="+mn-ea"/>
                <a:cs typeface="+mn-cs"/>
              </a:rPr>
            </a:br>
            <a:r>
              <a:rPr lang="sv-SE" sz="1200" kern="1200" dirty="0" smtClean="0">
                <a:solidFill>
                  <a:schemeClr val="tx1"/>
                </a:solidFill>
                <a:effectLst/>
                <a:latin typeface="+mn-lt"/>
                <a:ea typeface="+mn-ea"/>
                <a:cs typeface="+mn-cs"/>
              </a:rPr>
              <a:t>Effektiv</a:t>
            </a:r>
            <a:br>
              <a:rPr lang="sv-SE" sz="1200" kern="1200" dirty="0" smtClean="0">
                <a:solidFill>
                  <a:schemeClr val="tx1"/>
                </a:solidFill>
                <a:effectLst/>
                <a:latin typeface="+mn-lt"/>
                <a:ea typeface="+mn-ea"/>
                <a:cs typeface="+mn-cs"/>
              </a:rPr>
            </a:br>
            <a:r>
              <a:rPr lang="sv-SE" sz="1200" kern="1200" dirty="0" smtClean="0">
                <a:solidFill>
                  <a:schemeClr val="tx1"/>
                </a:solidFill>
                <a:effectLst/>
                <a:latin typeface="+mn-lt"/>
                <a:ea typeface="+mn-ea"/>
                <a:cs typeface="+mn-cs"/>
              </a:rPr>
              <a:t>Kompetent   </a:t>
            </a:r>
          </a:p>
          <a:p>
            <a:r>
              <a:rPr lang="sv-SE" sz="1200" kern="1200" dirty="0" smtClean="0">
                <a:solidFill>
                  <a:schemeClr val="tx1"/>
                </a:solidFill>
                <a:effectLst/>
                <a:latin typeface="+mn-lt"/>
                <a:ea typeface="+mn-ea"/>
                <a:cs typeface="+mn-cs"/>
              </a:rPr>
              <a:t> </a:t>
            </a:r>
          </a:p>
          <a:p>
            <a:r>
              <a:rPr lang="sv-SE" sz="1200" kern="1200" dirty="0" smtClean="0">
                <a:solidFill>
                  <a:schemeClr val="tx1"/>
                </a:solidFill>
                <a:effectLst/>
                <a:latin typeface="+mn-lt"/>
                <a:ea typeface="+mn-ea"/>
                <a:cs typeface="+mn-cs"/>
              </a:rPr>
              <a:t>Förväntan och förtroende</a:t>
            </a:r>
          </a:p>
          <a:p>
            <a:r>
              <a:rPr lang="sv-SE" sz="1200" kern="1200" dirty="0" smtClean="0">
                <a:solidFill>
                  <a:schemeClr val="tx1"/>
                </a:solidFill>
                <a:effectLst/>
                <a:latin typeface="+mn-lt"/>
                <a:ea typeface="+mn-ea"/>
                <a:cs typeface="+mn-cs"/>
              </a:rPr>
              <a:t>(Här utifrån perspektivet livsmedelskontrollen i förhållande till livsmedelsbranschen, livsmedelsföretagare, samhälle och konsumenter).</a:t>
            </a:r>
          </a:p>
          <a:p>
            <a:r>
              <a:rPr lang="sv-SE" sz="1200" kern="1200" dirty="0" smtClean="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7DC4433F-660D-4D74-B8C2-14CECB3EB314}" type="slidenum">
              <a:rPr lang="sv-SE" smtClean="0"/>
              <a:t>11</a:t>
            </a:fld>
            <a:endParaRPr lang="sv-SE" dirty="0"/>
          </a:p>
        </p:txBody>
      </p:sp>
    </p:spTree>
    <p:extLst>
      <p:ext uri="{BB962C8B-B14F-4D97-AF65-F5344CB8AC3E}">
        <p14:creationId xmlns:p14="http://schemas.microsoft.com/office/powerpoint/2010/main" val="2558284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sv-SE" sz="1200" dirty="0" smtClean="0">
              <a:latin typeface="Calibri Light" panose="020F0302020204030204" pitchFamily="34" charset="0"/>
              <a:ea typeface="Arial Unicode MS" panose="020B0604020202020204" pitchFamily="34" charset="-128"/>
              <a:cs typeface="Arial Unicode MS" panose="020B0604020202020204" pitchFamily="34" charset="-128"/>
            </a:endParaRPr>
          </a:p>
        </p:txBody>
      </p:sp>
      <p:sp>
        <p:nvSpPr>
          <p:cNvPr id="4" name="Platshållare för bildnummer 3"/>
          <p:cNvSpPr>
            <a:spLocks noGrp="1"/>
          </p:cNvSpPr>
          <p:nvPr>
            <p:ph type="sldNum" sz="quarter" idx="10"/>
          </p:nvPr>
        </p:nvSpPr>
        <p:spPr/>
        <p:txBody>
          <a:bodyPr/>
          <a:lstStyle/>
          <a:p>
            <a:fld id="{7DC4433F-660D-4D74-B8C2-14CECB3EB314}" type="slidenum">
              <a:rPr lang="sv-SE" smtClean="0">
                <a:solidFill>
                  <a:prstClr val="black"/>
                </a:solidFill>
              </a:rPr>
              <a:pPr/>
              <a:t>12</a:t>
            </a:fld>
            <a:endParaRPr lang="sv-SE" dirty="0">
              <a:solidFill>
                <a:prstClr val="black"/>
              </a:solidFill>
            </a:endParaRPr>
          </a:p>
        </p:txBody>
      </p:sp>
    </p:spTree>
    <p:extLst>
      <p:ext uri="{BB962C8B-B14F-4D97-AF65-F5344CB8AC3E}">
        <p14:creationId xmlns:p14="http://schemas.microsoft.com/office/powerpoint/2010/main" val="2631859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Företskrifter – Livsmedelsverket har tagit fram tydligare regler/skärpa krav för att underlätta för km att göra den kontroll de ska. Och vi ska stötta km i arbetet. </a:t>
            </a:r>
          </a:p>
          <a:p>
            <a:r>
              <a:rPr lang="sv-SE" sz="1200" kern="1200" dirty="0" smtClean="0">
                <a:solidFill>
                  <a:schemeClr val="tx1"/>
                </a:solidFill>
                <a:effectLst/>
                <a:latin typeface="+mn-lt"/>
                <a:ea typeface="+mn-ea"/>
                <a:cs typeface="+mn-cs"/>
              </a:rPr>
              <a:t> </a:t>
            </a:r>
          </a:p>
          <a:p>
            <a:r>
              <a:rPr lang="sv-SE" sz="1200" kern="1200" dirty="0" smtClean="0">
                <a:solidFill>
                  <a:schemeClr val="tx1"/>
                </a:solidFill>
                <a:effectLst/>
                <a:latin typeface="+mn-lt"/>
                <a:ea typeface="+mn-ea"/>
                <a:cs typeface="+mn-cs"/>
              </a:rPr>
              <a:t>Arbete mot livsmedelsfusk – Livsmedelsverket och km har sedan ett par år bedrivit ett systematiskt arbete mot livsmedelsfusk, nu börjar det ge resultat. Goda exempel – Gotland. Livsmedelsverket ger utbildningar till livsmedelskontrollen. </a:t>
            </a:r>
          </a:p>
          <a:p>
            <a:r>
              <a:rPr lang="sv-SE" sz="1200" kern="1200" dirty="0" smtClean="0">
                <a:solidFill>
                  <a:schemeClr val="tx1"/>
                </a:solidFill>
                <a:effectLst/>
                <a:latin typeface="+mn-lt"/>
                <a:ea typeface="+mn-ea"/>
                <a:cs typeface="+mn-cs"/>
              </a:rPr>
              <a:t> </a:t>
            </a:r>
          </a:p>
          <a:p>
            <a:r>
              <a:rPr lang="sv-SE" sz="1200" kern="1200" dirty="0" smtClean="0">
                <a:solidFill>
                  <a:schemeClr val="tx1"/>
                </a:solidFill>
                <a:effectLst/>
                <a:latin typeface="+mn-lt"/>
                <a:ea typeface="+mn-ea"/>
                <a:cs typeface="+mn-cs"/>
              </a:rPr>
              <a:t>Kontrollmetodik – lanserar en gemensam arbetsmetodik, för att grunda för en gemensam uppfattning i hela livsmedelskontrollen om hur vi gör när vi gör rätt, och för att göra kontroll på samma sätt i hela landet. Livsmedelsverket vill att inspektörer i km går utbildningen.</a:t>
            </a:r>
          </a:p>
          <a:p>
            <a:r>
              <a:rPr lang="sv-SE" sz="1200" kern="1200" dirty="0" smtClean="0">
                <a:solidFill>
                  <a:schemeClr val="tx1"/>
                </a:solidFill>
                <a:effectLst/>
                <a:latin typeface="+mn-lt"/>
                <a:ea typeface="+mn-ea"/>
                <a:cs typeface="+mn-cs"/>
              </a:rPr>
              <a:t> </a:t>
            </a:r>
          </a:p>
          <a:p>
            <a:r>
              <a:rPr lang="sv-SE" sz="1200" kern="1200" dirty="0" smtClean="0">
                <a:solidFill>
                  <a:schemeClr val="tx1"/>
                </a:solidFill>
                <a:effectLst/>
                <a:latin typeface="+mn-lt"/>
                <a:ea typeface="+mn-ea"/>
                <a:cs typeface="+mn-cs"/>
              </a:rPr>
              <a:t>Samverkan och samarbete – Nu personer på Livsmedelsverket arbetar på heltid för att stödja, coacha kommunerna, Länsstyrelser bidra till samverkan mellan myndigheterna. Och km behöver bidra aktivt för att hitta sätt att samarbeta över km-gränser, i nya konstellationer, för att bli mindre sårbara, öka sin kunskap.</a:t>
            </a:r>
          </a:p>
          <a:p>
            <a:r>
              <a:rPr lang="sv-SE" sz="1200" kern="1200" dirty="0" smtClean="0">
                <a:solidFill>
                  <a:schemeClr val="tx1"/>
                </a:solidFill>
                <a:effectLst/>
                <a:latin typeface="+mn-lt"/>
                <a:ea typeface="+mn-ea"/>
                <a:cs typeface="+mn-cs"/>
              </a:rPr>
              <a:t> </a:t>
            </a:r>
          </a:p>
          <a:p>
            <a:r>
              <a:rPr lang="sv-SE" sz="1200" kern="1200" dirty="0" smtClean="0">
                <a:solidFill>
                  <a:schemeClr val="tx1"/>
                </a:solidFill>
                <a:effectLst/>
                <a:latin typeface="+mn-lt"/>
                <a:ea typeface="+mn-ea"/>
                <a:cs typeface="+mn-cs"/>
              </a:rPr>
              <a:t>Verktyg för kunskap – </a:t>
            </a:r>
            <a:r>
              <a:rPr lang="sv-SE" sz="1200" kern="1200" dirty="0" err="1" smtClean="0">
                <a:solidFill>
                  <a:schemeClr val="tx1"/>
                </a:solidFill>
                <a:effectLst/>
                <a:latin typeface="+mn-lt"/>
                <a:ea typeface="+mn-ea"/>
                <a:cs typeface="+mn-cs"/>
              </a:rPr>
              <a:t>Kontrollwiki</a:t>
            </a:r>
            <a:r>
              <a:rPr lang="sv-SE" sz="1200" kern="1200" dirty="0" smtClean="0">
                <a:solidFill>
                  <a:schemeClr val="tx1"/>
                </a:solidFill>
                <a:effectLst/>
                <a:latin typeface="+mn-lt"/>
                <a:ea typeface="+mn-ea"/>
                <a:cs typeface="+mn-cs"/>
              </a:rPr>
              <a:t>, alla fakta i mobil eller på platta, Utbildningsportalen, e-</a:t>
            </a:r>
            <a:r>
              <a:rPr lang="sv-SE" sz="1200" kern="1200" dirty="0" err="1" smtClean="0">
                <a:solidFill>
                  <a:schemeClr val="tx1"/>
                </a:solidFill>
                <a:effectLst/>
                <a:latin typeface="+mn-lt"/>
                <a:ea typeface="+mn-ea"/>
                <a:cs typeface="+mn-cs"/>
              </a:rPr>
              <a:t>learning</a:t>
            </a:r>
            <a:r>
              <a:rPr lang="sv-SE" sz="1200" kern="1200" dirty="0" smtClean="0">
                <a:solidFill>
                  <a:schemeClr val="tx1"/>
                </a:solidFill>
                <a:effectLst/>
                <a:latin typeface="+mn-lt"/>
                <a:ea typeface="+mn-ea"/>
                <a:cs typeface="+mn-cs"/>
              </a:rPr>
              <a:t>, interaktiva </a:t>
            </a:r>
            <a:r>
              <a:rPr lang="sv-SE" sz="1200" kern="1200" dirty="0" err="1" smtClean="0">
                <a:solidFill>
                  <a:schemeClr val="tx1"/>
                </a:solidFill>
                <a:effectLst/>
                <a:latin typeface="+mn-lt"/>
                <a:ea typeface="+mn-ea"/>
                <a:cs typeface="+mn-cs"/>
              </a:rPr>
              <a:t>ppts</a:t>
            </a:r>
            <a:r>
              <a:rPr lang="sv-SE" sz="1200" kern="1200" dirty="0" smtClean="0">
                <a:solidFill>
                  <a:schemeClr val="tx1"/>
                </a:solidFill>
                <a:effectLst/>
                <a:latin typeface="+mn-lt"/>
                <a:ea typeface="+mn-ea"/>
                <a:cs typeface="+mn-cs"/>
              </a:rPr>
              <a:t>, annat material. Livsmedelsverket vill göra kunskap tillgänglig för alla som arbetar med livsmedelskontroll. </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dirty="0" smtClean="0">
              <a:solidFill>
                <a:schemeClr val="tx1"/>
              </a:solidFill>
              <a:latin typeface="Calibri Light" panose="020F0302020204030204" pitchFamily="34" charset="0"/>
              <a:cs typeface="Arial" panose="020B0604020202020204" pitchFamily="34" charset="0"/>
            </a:endParaRPr>
          </a:p>
        </p:txBody>
      </p:sp>
      <p:sp>
        <p:nvSpPr>
          <p:cNvPr id="4" name="Platshållare för bildnummer 3"/>
          <p:cNvSpPr>
            <a:spLocks noGrp="1"/>
          </p:cNvSpPr>
          <p:nvPr>
            <p:ph type="sldNum" sz="quarter" idx="10"/>
          </p:nvPr>
        </p:nvSpPr>
        <p:spPr/>
        <p:txBody>
          <a:bodyPr/>
          <a:lstStyle/>
          <a:p>
            <a:fld id="{7DC4433F-660D-4D74-B8C2-14CECB3EB314}" type="slidenum">
              <a:rPr lang="sv-SE" smtClean="0"/>
              <a:t>13</a:t>
            </a:fld>
            <a:endParaRPr lang="sv-SE" dirty="0"/>
          </a:p>
        </p:txBody>
      </p:sp>
    </p:spTree>
    <p:extLst>
      <p:ext uri="{BB962C8B-B14F-4D97-AF65-F5344CB8AC3E}">
        <p14:creationId xmlns:p14="http://schemas.microsoft.com/office/powerpoint/2010/main" val="3639936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Livsmedelsverket har tagit fram förslag till föreskrifter remiss just nu) om hur kommunerna/myndigheterna bättre ska planera och följa upp sin kontroll, krav på kompetens  för att kunna leverera en kontroll som gör det den ska, är likvärdig och effektiv.   Höja lägstanivån.   Tydlig</a:t>
            </a:r>
            <a:r>
              <a:rPr lang="sv-SE" sz="1200" kern="1200" baseline="0" dirty="0" smtClean="0">
                <a:solidFill>
                  <a:schemeClr val="tx1"/>
                </a:solidFill>
                <a:effectLst/>
                <a:latin typeface="+mn-lt"/>
                <a:ea typeface="+mn-ea"/>
                <a:cs typeface="+mn-cs"/>
              </a:rPr>
              <a:t>are och mer omfattande uppföljning av Livsmedelsverket. </a:t>
            </a: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7DC4433F-660D-4D74-B8C2-14CECB3EB314}" type="slidenum">
              <a:rPr lang="sv-SE" smtClean="0"/>
              <a:t>14</a:t>
            </a:fld>
            <a:endParaRPr lang="sv-SE" dirty="0"/>
          </a:p>
        </p:txBody>
      </p:sp>
    </p:spTree>
    <p:extLst>
      <p:ext uri="{BB962C8B-B14F-4D97-AF65-F5344CB8AC3E}">
        <p14:creationId xmlns:p14="http://schemas.microsoft.com/office/powerpoint/2010/main" val="41120574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Tydligare var ribban ligger.</a:t>
            </a:r>
            <a:r>
              <a:rPr lang="sv-SE" sz="1200" kern="1200" baseline="0" dirty="0" smtClean="0">
                <a:solidFill>
                  <a:schemeClr val="tx1"/>
                </a:solidFill>
                <a:effectLst/>
                <a:latin typeface="+mn-lt"/>
                <a:ea typeface="+mn-ea"/>
                <a:cs typeface="+mn-cs"/>
              </a:rPr>
              <a:t> Lättare att följa upp och krav på åtgärder. </a:t>
            </a:r>
          </a:p>
          <a:p>
            <a:endParaRPr lang="sv-SE" sz="1200" kern="1200" baseline="0" dirty="0" smtClean="0">
              <a:solidFill>
                <a:schemeClr val="tx1"/>
              </a:solidFill>
              <a:effectLst/>
              <a:latin typeface="+mn-lt"/>
              <a:ea typeface="+mn-ea"/>
              <a:cs typeface="+mn-cs"/>
            </a:endParaRPr>
          </a:p>
          <a:p>
            <a:endParaRPr lang="sv-SE" sz="1200" kern="1200" baseline="0" dirty="0" smtClean="0">
              <a:solidFill>
                <a:schemeClr val="tx1"/>
              </a:solidFill>
              <a:effectLst/>
              <a:latin typeface="+mn-lt"/>
              <a:ea typeface="+mn-ea"/>
              <a:cs typeface="+mn-cs"/>
            </a:endParaRPr>
          </a:p>
          <a:p>
            <a:r>
              <a:rPr lang="sv-SE" sz="1200" kern="1200" baseline="0" dirty="0" smtClean="0">
                <a:solidFill>
                  <a:schemeClr val="tx1"/>
                </a:solidFill>
                <a:effectLst/>
                <a:latin typeface="+mn-lt"/>
                <a:ea typeface="+mn-ea"/>
                <a:cs typeface="+mn-cs"/>
              </a:rPr>
              <a:t>Hur uppföljning kommer att ske redovisas i samband med beslut om föreskriften. </a:t>
            </a: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7DC4433F-660D-4D74-B8C2-14CECB3EB314}" type="slidenum">
              <a:rPr lang="sv-SE" smtClean="0"/>
              <a:t>15</a:t>
            </a:fld>
            <a:endParaRPr lang="sv-SE" dirty="0"/>
          </a:p>
        </p:txBody>
      </p:sp>
    </p:spTree>
    <p:extLst>
      <p:ext uri="{BB962C8B-B14F-4D97-AF65-F5344CB8AC3E}">
        <p14:creationId xmlns:p14="http://schemas.microsoft.com/office/powerpoint/2010/main" val="41120574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dirty="0" smtClean="0">
                <a:latin typeface="Calibri Light" panose="020F0302020204030204" pitchFamily="34" charset="0"/>
              </a:rPr>
              <a:t>Livsmedelsverket har</a:t>
            </a:r>
            <a:r>
              <a:rPr lang="sv-SE" sz="1200" b="0" baseline="0" dirty="0" smtClean="0">
                <a:latin typeface="Calibri Light" panose="020F0302020204030204" pitchFamily="34" charset="0"/>
              </a:rPr>
              <a:t> sedan ett par år bedrivit ett s</a:t>
            </a:r>
            <a:r>
              <a:rPr lang="sv-SE" sz="1200" b="0" dirty="0" smtClean="0">
                <a:latin typeface="Calibri Light" panose="020F0302020204030204" pitchFamily="34" charset="0"/>
              </a:rPr>
              <a:t>ystematiskt arbete mot livsmedelsfusk – nu</a:t>
            </a:r>
            <a:r>
              <a:rPr lang="sv-SE" sz="1200" b="0" baseline="0" dirty="0" smtClean="0">
                <a:latin typeface="Calibri Light" panose="020F0302020204030204" pitchFamily="34" charset="0"/>
              </a:rPr>
              <a:t> börjar det</a:t>
            </a:r>
            <a:r>
              <a:rPr lang="sv-SE" sz="1200" b="0" dirty="0" smtClean="0">
                <a:latin typeface="Calibri Light" panose="020F0302020204030204" pitchFamily="34" charset="0"/>
              </a:rPr>
              <a:t> ge</a:t>
            </a:r>
            <a:r>
              <a:rPr lang="sv-SE" sz="1200" b="0" baseline="0" dirty="0" smtClean="0">
                <a:latin typeface="Calibri Light" panose="020F0302020204030204" pitchFamily="34" charset="0"/>
              </a:rPr>
              <a:t> </a:t>
            </a:r>
            <a:r>
              <a:rPr lang="sv-SE" sz="1200" b="0" dirty="0" smtClean="0">
                <a:latin typeface="Calibri Light" panose="020F0302020204030204" pitchFamily="34" charset="0"/>
              </a:rPr>
              <a:t>resultat.</a:t>
            </a:r>
          </a:p>
          <a:p>
            <a:endParaRPr lang="sv-SE" sz="1200" b="0" dirty="0" smtClean="0">
              <a:latin typeface="Calibri Light" panose="020F0302020204030204" pitchFamily="34" charset="0"/>
            </a:endParaRPr>
          </a:p>
          <a:p>
            <a:r>
              <a:rPr lang="sv-SE" sz="1200" dirty="0" smtClean="0">
                <a:latin typeface="Calibri Light" panose="020F0302020204030204" pitchFamily="34" charset="0"/>
              </a:rPr>
              <a:t>Gotland.</a:t>
            </a:r>
          </a:p>
          <a:p>
            <a:endParaRPr lang="sv-SE" sz="1200" kern="1200" dirty="0" smtClean="0">
              <a:solidFill>
                <a:schemeClr val="tx1"/>
              </a:solidFill>
              <a:effectLst/>
              <a:latin typeface="Calibri Light" panose="020F0302020204030204" pitchFamily="34" charset="0"/>
              <a:ea typeface="+mn-ea"/>
              <a:cs typeface="+mn-cs"/>
            </a:endParaRPr>
          </a:p>
          <a:p>
            <a:r>
              <a:rPr lang="sv-SE" sz="1200" dirty="0" smtClean="0">
                <a:latin typeface="Calibri Light" panose="020F0302020204030204" pitchFamily="34" charset="0"/>
              </a:rPr>
              <a:t>Livsmedelsverkets fuskgrupp</a:t>
            </a:r>
            <a:r>
              <a:rPr lang="sv-SE" sz="1200" baseline="0" dirty="0" smtClean="0">
                <a:latin typeface="Calibri Light" panose="020F0302020204030204" pitchFamily="34" charset="0"/>
              </a:rPr>
              <a:t> – </a:t>
            </a:r>
          </a:p>
          <a:p>
            <a:r>
              <a:rPr lang="sv-SE" sz="1200" baseline="0" dirty="0" smtClean="0">
                <a:latin typeface="Calibri Light" panose="020F0302020204030204" pitchFamily="34" charset="0"/>
              </a:rPr>
              <a:t>E</a:t>
            </a:r>
            <a:r>
              <a:rPr lang="sv-SE" sz="1200" dirty="0" smtClean="0">
                <a:latin typeface="Calibri Light" panose="020F0302020204030204" pitchFamily="34" charset="0"/>
              </a:rPr>
              <a:t>n särskild grupp som arbetar mot fusk. </a:t>
            </a:r>
          </a:p>
          <a:p>
            <a:r>
              <a:rPr lang="sv-SE" sz="1200" dirty="0" smtClean="0">
                <a:latin typeface="Calibri Light" panose="020F0302020204030204" pitchFamily="34" charset="0"/>
              </a:rPr>
              <a:t>Fungerar</a:t>
            </a:r>
            <a:r>
              <a:rPr lang="sv-SE" sz="1200" baseline="0" dirty="0" smtClean="0">
                <a:latin typeface="Calibri Light" panose="020F0302020204030204" pitchFamily="34" charset="0"/>
              </a:rPr>
              <a:t> som en </a:t>
            </a:r>
            <a:r>
              <a:rPr lang="sv-SE" sz="1200" dirty="0" smtClean="0">
                <a:latin typeface="Calibri Light" panose="020F0302020204030204" pitchFamily="34" charset="0"/>
              </a:rPr>
              <a:t>stödfunktion till andra kontrollmyndigheter i arbetet med att upptäcka och motverka livsmedelsfusk. </a:t>
            </a:r>
          </a:p>
          <a:p>
            <a:r>
              <a:rPr lang="sv-SE" sz="1200" dirty="0" smtClean="0">
                <a:latin typeface="Calibri Light" panose="020F0302020204030204" pitchFamily="34" charset="0"/>
              </a:rPr>
              <a:t>Gruppen utgör även Sveriges kontaktpunkt på livsmedelsområdet i EU-kommissionens Food Fraud Network.</a:t>
            </a:r>
          </a:p>
          <a:p>
            <a:endParaRPr lang="sv-SE" sz="1200" kern="1200" dirty="0" smtClean="0">
              <a:solidFill>
                <a:schemeClr val="tx1"/>
              </a:solidFill>
              <a:effectLst/>
              <a:latin typeface="Calibri Light" panose="020F0302020204030204" pitchFamily="34" charset="0"/>
              <a:ea typeface="+mn-ea"/>
              <a:cs typeface="+mn-cs"/>
            </a:endParaRPr>
          </a:p>
          <a:p>
            <a:r>
              <a:rPr lang="sv-SE" sz="1200" dirty="0" smtClean="0">
                <a:latin typeface="Calibri Light" panose="020F0302020204030204" pitchFamily="34" charset="0"/>
              </a:rPr>
              <a:t>Utbildningar</a:t>
            </a:r>
            <a:r>
              <a:rPr lang="sv-SE" sz="1200" baseline="0" dirty="0" smtClean="0">
                <a:latin typeface="Calibri Light" panose="020F0302020204030204" pitchFamily="34" charset="0"/>
              </a:rPr>
              <a:t> – </a:t>
            </a:r>
            <a:endParaRPr lang="sv-SE" sz="1200" dirty="0" smtClean="0">
              <a:latin typeface="Calibri Light" panose="020F0302020204030204" pitchFamily="34" charset="0"/>
            </a:endParaRPr>
          </a:p>
          <a:p>
            <a:r>
              <a:rPr lang="sv-SE" sz="1200" dirty="0" smtClean="0">
                <a:latin typeface="Calibri Light" panose="020F0302020204030204" pitchFamily="34" charset="0"/>
              </a:rPr>
              <a:t>Livsmedelsverket ger också utbildningar till livsmedelskontrollen,</a:t>
            </a:r>
            <a:r>
              <a:rPr lang="sv-SE" sz="1200" baseline="0" dirty="0" smtClean="0">
                <a:latin typeface="Calibri Light" panose="020F0302020204030204" pitchFamily="34" charset="0"/>
              </a:rPr>
              <a:t> </a:t>
            </a:r>
            <a:r>
              <a:rPr lang="sv-SE" sz="1200" dirty="0" smtClean="0">
                <a:latin typeface="Calibri Light" panose="020F0302020204030204" pitchFamily="34" charset="0"/>
              </a:rPr>
              <a:t>metoder och tekniker som är särskilt utformade för att upptäcka och förebygga livsmedelsbrott i den vanliga kontrollen.</a:t>
            </a:r>
          </a:p>
          <a:p>
            <a:r>
              <a:rPr lang="sv-SE" sz="1200" dirty="0" smtClean="0">
                <a:latin typeface="Calibri Light" panose="020F0302020204030204" pitchFamily="34" charset="0"/>
              </a:rPr>
              <a:t>Hittills har 100 inspektörer runt om i landet utbildats och under 2016 går ytterligare ungefär 150 inspektörer kursen.</a:t>
            </a:r>
          </a:p>
          <a:p>
            <a:endParaRPr lang="sv-SE" sz="1200" kern="1200" dirty="0" smtClean="0">
              <a:solidFill>
                <a:schemeClr val="tx1"/>
              </a:solidFill>
              <a:effectLst/>
              <a:latin typeface="Calibri Light" panose="020F0302020204030204" pitchFamily="34" charset="0"/>
              <a:ea typeface="+mn-ea"/>
              <a:cs typeface="+mn-cs"/>
            </a:endParaRPr>
          </a:p>
          <a:p>
            <a:r>
              <a:rPr lang="sv-SE" sz="1200" kern="1200" dirty="0" smtClean="0">
                <a:solidFill>
                  <a:schemeClr val="tx1"/>
                </a:solidFill>
                <a:effectLst/>
                <a:latin typeface="Calibri Light" panose="020F0302020204030204" pitchFamily="34" charset="0"/>
                <a:ea typeface="+mn-ea"/>
                <a:cs typeface="+mn-cs"/>
              </a:rPr>
              <a:t>Insikten</a:t>
            </a:r>
            <a:r>
              <a:rPr lang="sv-SE" sz="1200" kern="1200" baseline="0" dirty="0" smtClean="0">
                <a:solidFill>
                  <a:schemeClr val="tx1"/>
                </a:solidFill>
                <a:effectLst/>
                <a:latin typeface="Calibri Light" panose="020F0302020204030204" pitchFamily="34" charset="0"/>
                <a:ea typeface="+mn-ea"/>
                <a:cs typeface="+mn-cs"/>
              </a:rPr>
              <a:t> hos kontrollen är att det krävs ett helt nytt sätt att planera, agera och arbeta!</a:t>
            </a:r>
            <a:endParaRPr lang="sv-SE" sz="1200" kern="1200" dirty="0">
              <a:solidFill>
                <a:schemeClr val="tx1"/>
              </a:solidFill>
              <a:effectLst/>
              <a:latin typeface="Calibri Light" panose="020F0302020204030204" pitchFamily="34" charset="0"/>
              <a:ea typeface="+mn-ea"/>
              <a:cs typeface="+mn-cs"/>
            </a:endParaRPr>
          </a:p>
        </p:txBody>
      </p:sp>
      <p:sp>
        <p:nvSpPr>
          <p:cNvPr id="4" name="Platshållare för bildnummer 3"/>
          <p:cNvSpPr>
            <a:spLocks noGrp="1"/>
          </p:cNvSpPr>
          <p:nvPr>
            <p:ph type="sldNum" sz="quarter" idx="10"/>
          </p:nvPr>
        </p:nvSpPr>
        <p:spPr/>
        <p:txBody>
          <a:bodyPr/>
          <a:lstStyle/>
          <a:p>
            <a:fld id="{7DC4433F-660D-4D74-B8C2-14CECB3EB314}" type="slidenum">
              <a:rPr lang="sv-SE" smtClean="0"/>
              <a:t>16</a:t>
            </a:fld>
            <a:endParaRPr lang="sv-SE" dirty="0"/>
          </a:p>
        </p:txBody>
      </p:sp>
    </p:spTree>
    <p:extLst>
      <p:ext uri="{BB962C8B-B14F-4D97-AF65-F5344CB8AC3E}">
        <p14:creationId xmlns:p14="http://schemas.microsoft.com/office/powerpoint/2010/main" val="41120574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baseline="0" dirty="0" smtClean="0">
                <a:solidFill>
                  <a:schemeClr val="tx1"/>
                </a:solidFill>
                <a:latin typeface="Calibri Light" panose="020F0302020204030204" pitchFamily="34" charset="0"/>
                <a:cs typeface="Arial" panose="020B0604020202020204" pitchFamily="34" charset="0"/>
              </a:rPr>
              <a:t>Vi har idag ingen gemensam arbetsmetodik, inte heller en gemensam uppfattning i hela livsmedelskontrollen om hur vi gör när vi gör rätt.</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aseline="0" dirty="0" smtClean="0">
              <a:solidFill>
                <a:schemeClr val="tx1"/>
              </a:solidFill>
              <a:latin typeface="Calibri Light" panose="020F0302020204030204" pitchFamily="34" charset="0"/>
              <a:cs typeface="Arial" panose="020B0604020202020204" pitchFamily="34" charset="0"/>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sv-SE" sz="1200" baseline="0" dirty="0" smtClean="0">
                <a:solidFill>
                  <a:schemeClr val="tx1"/>
                </a:solidFill>
                <a:latin typeface="Calibri Light" panose="020F0302020204030204" pitchFamily="34" charset="0"/>
                <a:cs typeface="Arial" panose="020B0604020202020204" pitchFamily="34" charset="0"/>
              </a:rPr>
              <a:t>I sommar lanserar Livsmedelsverket en utbildning i kontrollmetodik. </a:t>
            </a:r>
            <a:r>
              <a:rPr lang="sv-SE" sz="1200" kern="1200" dirty="0" smtClean="0">
                <a:solidFill>
                  <a:schemeClr val="tx1"/>
                </a:solidFill>
                <a:effectLst/>
                <a:latin typeface="Calibri Light" panose="020F0302020204030204" pitchFamily="34" charset="0"/>
                <a:ea typeface="+mn-ea"/>
                <a:cs typeface="+mn-cs"/>
              </a:rPr>
              <a:t>Fokus på helheten, på det som är viktigt i en verksamhet, på risk.</a:t>
            </a:r>
          </a:p>
          <a:p>
            <a:pPr marL="0" marR="0" lvl="2" indent="0" algn="l" defTabSz="914400" rtl="0" eaLnBrk="1" fontAlgn="auto" latinLnBrk="0" hangingPunct="1">
              <a:lnSpc>
                <a:spcPct val="100000"/>
              </a:lnSpc>
              <a:spcBef>
                <a:spcPts val="0"/>
              </a:spcBef>
              <a:spcAft>
                <a:spcPts val="0"/>
              </a:spcAft>
              <a:buClrTx/>
              <a:buSzTx/>
              <a:buFontTx/>
              <a:buNone/>
              <a:tabLst/>
              <a:defRPr/>
            </a:pPr>
            <a:endParaRPr lang="sv-SE" sz="1200" baseline="0" dirty="0" smtClean="0">
              <a:solidFill>
                <a:schemeClr val="tx1"/>
              </a:solidFill>
              <a:latin typeface="Calibri Light" panose="020F0302020204030204" pitchFamily="34" charset="0"/>
              <a:cs typeface="Arial" panose="020B0604020202020204" pitchFamily="34" charset="0"/>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sv-SE" sz="1200" baseline="0" dirty="0" smtClean="0">
                <a:solidFill>
                  <a:schemeClr val="tx1"/>
                </a:solidFill>
                <a:latin typeface="Calibri Light" panose="020F0302020204030204" pitchFamily="34" charset="0"/>
                <a:cs typeface="Arial" panose="020B0604020202020204" pitchFamily="34" charset="0"/>
              </a:rPr>
              <a:t>Vi ser att detta skapa förutsättningar för att hela livsmedelskontrollen ska kunna jobba likvärdigt, och göra likvärdiga bedömningar.</a:t>
            </a:r>
            <a:endParaRPr lang="sv-SE" sz="1200" dirty="0" smtClean="0">
              <a:solidFill>
                <a:schemeClr val="tx1"/>
              </a:solidFill>
              <a:latin typeface="Calibri Light" panose="020F0302020204030204" pitchFamily="34" charset="0"/>
              <a:ea typeface="Arial Unicode MS" panose="020B0604020202020204" pitchFamily="34" charset="-128"/>
              <a:cs typeface="Arial Unicode MS" panose="020B0604020202020204"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aseline="0" dirty="0" smtClean="0">
              <a:solidFill>
                <a:schemeClr val="tx1"/>
              </a:solidFill>
              <a:latin typeface="Calibri Light" panose="020F030202020403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baseline="0" dirty="0" smtClean="0">
                <a:solidFill>
                  <a:schemeClr val="tx1"/>
                </a:solidFill>
                <a:latin typeface="Calibri Light" panose="020F0302020204030204" pitchFamily="34" charset="0"/>
                <a:cs typeface="Arial" panose="020B0604020202020204" pitchFamily="34" charset="0"/>
              </a:rPr>
              <a:t>Utbildningen kommer att finnas på Utbildningsportalen – och målet är att inspektörer i hela livsmedelskontrollen ska gå den.</a:t>
            </a:r>
          </a:p>
          <a:p>
            <a:pPr marL="0" marR="0" indent="0" algn="l" defTabSz="914400" rtl="0" eaLnBrk="1" fontAlgn="auto" latinLnBrk="0" hangingPunct="1">
              <a:lnSpc>
                <a:spcPct val="100000"/>
              </a:lnSpc>
              <a:spcBef>
                <a:spcPts val="0"/>
              </a:spcBef>
              <a:spcAft>
                <a:spcPts val="0"/>
              </a:spcAft>
              <a:buClrTx/>
              <a:buSzTx/>
              <a:buFontTx/>
              <a:buNone/>
              <a:tabLst/>
              <a:defRPr/>
            </a:pPr>
            <a:r>
              <a:rPr lang="sv-SE" sz="1200" baseline="0" dirty="0" smtClean="0">
                <a:solidFill>
                  <a:schemeClr val="tx1"/>
                </a:solidFill>
                <a:latin typeface="Calibri Light" panose="020F0302020204030204" pitchFamily="34" charset="0"/>
                <a:cs typeface="Arial" panose="020B0604020202020204" pitchFamily="34" charset="0"/>
              </a:rPr>
              <a:t>( </a:t>
            </a:r>
            <a:r>
              <a:rPr lang="sv-SE" sz="1200" baseline="0" dirty="0" err="1" smtClean="0">
                <a:solidFill>
                  <a:schemeClr val="tx1"/>
                </a:solidFill>
                <a:latin typeface="Calibri Light" panose="020F0302020204030204" pitchFamily="34" charset="0"/>
                <a:cs typeface="Arial" panose="020B0604020202020204" pitchFamily="34" charset="0"/>
              </a:rPr>
              <a:t>Ffa</a:t>
            </a:r>
            <a:r>
              <a:rPr lang="sv-SE" sz="1200" baseline="0" dirty="0" smtClean="0">
                <a:solidFill>
                  <a:schemeClr val="tx1"/>
                </a:solidFill>
                <a:latin typeface="Calibri Light" panose="020F0302020204030204" pitchFamily="34" charset="0"/>
                <a:cs typeface="Arial" panose="020B0604020202020204" pitchFamily="34" charset="0"/>
              </a:rPr>
              <a:t> applicerbar på mindre verksamheter- lika för många.) </a:t>
            </a:r>
          </a:p>
        </p:txBody>
      </p:sp>
      <p:sp>
        <p:nvSpPr>
          <p:cNvPr id="4" name="Platshållare för bildnummer 3"/>
          <p:cNvSpPr>
            <a:spLocks noGrp="1"/>
          </p:cNvSpPr>
          <p:nvPr>
            <p:ph type="sldNum" sz="quarter" idx="10"/>
          </p:nvPr>
        </p:nvSpPr>
        <p:spPr/>
        <p:txBody>
          <a:bodyPr/>
          <a:lstStyle/>
          <a:p>
            <a:fld id="{7DC4433F-660D-4D74-B8C2-14CECB3EB314}" type="slidenum">
              <a:rPr lang="sv-SE" smtClean="0"/>
              <a:t>17</a:t>
            </a:fld>
            <a:endParaRPr lang="sv-SE" dirty="0"/>
          </a:p>
        </p:txBody>
      </p:sp>
    </p:spTree>
    <p:extLst>
      <p:ext uri="{BB962C8B-B14F-4D97-AF65-F5344CB8AC3E}">
        <p14:creationId xmlns:p14="http://schemas.microsoft.com/office/powerpoint/2010/main" val="41120574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Nu arbetar personer på heltid på Livsmedelsverket för att stödja, coacha kommunerna, Länsstyrelser bidra till samverkan i olika konstellationer.</a:t>
            </a:r>
            <a:r>
              <a:rPr lang="sv-SE" sz="1200" kern="1200" baseline="0" dirty="0">
                <a:solidFill>
                  <a:schemeClr val="tx1"/>
                </a:solidFill>
                <a:effectLst/>
                <a:latin typeface="+mn-lt"/>
                <a:ea typeface="+mn-ea"/>
                <a:cs typeface="+mn-cs"/>
              </a:rPr>
              <a:t> </a:t>
            </a:r>
            <a:r>
              <a:rPr lang="sv-SE" sz="1200" kern="1200" baseline="0" dirty="0" smtClean="0">
                <a:solidFill>
                  <a:schemeClr val="tx1"/>
                </a:solidFill>
                <a:effectLst/>
                <a:latin typeface="+mn-lt"/>
                <a:ea typeface="+mn-ea"/>
                <a:cs typeface="+mn-cs"/>
              </a:rPr>
              <a:t> Robustare  kontroll, inte så sårbar. </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baseline="0" dirty="0" smtClean="0">
                <a:solidFill>
                  <a:schemeClr val="tx1"/>
                </a:solidFill>
                <a:effectLst/>
                <a:latin typeface="+mn-lt"/>
                <a:ea typeface="+mn-ea"/>
                <a:cs typeface="+mn-cs"/>
              </a:rPr>
              <a:t>Men vi arbetar också för att tillsammans med branschen/företagen – Befintliga och utöka med Mathantverkare. Vi kommer också att jobba med återkoppling från kontrollen till företagen. ”Detta blir ofta fel! //Detta är nästa alltid OK!  I första hand den kontroll som  SLV gör. (sakområdesgrupper.)   Rapporteringssystemet sätter begräsningar  men vi jobbar på det…. Ger möjligheter att informera, uppdatera branschriktlinjer eller på andra sätta förbättra Säkra livsmedels, ingen blir lurad,. </a:t>
            </a:r>
            <a:endParaRPr lang="sv-SE" sz="1200" i="1"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7DC4433F-660D-4D74-B8C2-14CECB3EB314}" type="slidenum">
              <a:rPr lang="sv-SE" smtClean="0"/>
              <a:t>18</a:t>
            </a:fld>
            <a:endParaRPr lang="sv-SE" dirty="0"/>
          </a:p>
        </p:txBody>
      </p:sp>
    </p:spTree>
    <p:extLst>
      <p:ext uri="{BB962C8B-B14F-4D97-AF65-F5344CB8AC3E}">
        <p14:creationId xmlns:p14="http://schemas.microsoft.com/office/powerpoint/2010/main" val="41120574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Verktyg </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Kompetensutveckling för alla – de</a:t>
            </a:r>
            <a:r>
              <a:rPr lang="sv-SE" sz="1200" kern="1200" baseline="0" dirty="0" smtClean="0">
                <a:solidFill>
                  <a:schemeClr val="tx1"/>
                </a:solidFill>
                <a:effectLst/>
                <a:latin typeface="+mn-lt"/>
                <a:ea typeface="+mn-ea"/>
                <a:cs typeface="+mn-cs"/>
              </a:rPr>
              <a:t> som arbetar i kontrollen, men även för företagare:</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Pålitlig</a:t>
            </a:r>
            <a:r>
              <a:rPr lang="sv-SE" sz="1200" kern="1200" baseline="0" dirty="0" smtClean="0">
                <a:solidFill>
                  <a:schemeClr val="tx1"/>
                </a:solidFill>
                <a:effectLst/>
                <a:latin typeface="+mn-lt"/>
                <a:ea typeface="+mn-ea"/>
                <a:cs typeface="+mn-cs"/>
              </a:rPr>
              <a:t> och lättillgänglig kunskap när du behöver den.</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Kontrollwiki, alla fakta i mobil eller på platta</a:t>
            </a:r>
          </a:p>
          <a:p>
            <a:r>
              <a:rPr lang="sv-SE" sz="1200" kern="1200" dirty="0" smtClean="0">
                <a:solidFill>
                  <a:schemeClr val="tx1"/>
                </a:solidFill>
                <a:effectLst/>
                <a:latin typeface="+mn-lt"/>
                <a:ea typeface="+mn-ea"/>
                <a:cs typeface="+mn-cs"/>
              </a:rPr>
              <a:t>Utbildningsportalen, e-learning, interaktiva ppts, annat material</a:t>
            </a:r>
          </a:p>
          <a:p>
            <a:r>
              <a:rPr lang="sv-SE" sz="1200" kern="1200" dirty="0" err="1" smtClean="0">
                <a:solidFill>
                  <a:schemeClr val="tx1"/>
                </a:solidFill>
                <a:effectLst/>
                <a:latin typeface="+mn-lt"/>
                <a:ea typeface="+mn-ea"/>
                <a:cs typeface="+mn-cs"/>
              </a:rPr>
              <a:t>SLV.s</a:t>
            </a:r>
            <a:r>
              <a:rPr lang="sv-SE" sz="1200" kern="1200" dirty="0" smtClean="0">
                <a:solidFill>
                  <a:schemeClr val="tx1"/>
                </a:solidFill>
                <a:effectLst/>
                <a:latin typeface="+mn-lt"/>
                <a:ea typeface="+mn-ea"/>
                <a:cs typeface="+mn-cs"/>
              </a:rPr>
              <a:t> företag-</a:t>
            </a:r>
            <a:r>
              <a:rPr lang="sv-SE" sz="1200" kern="1200" baseline="0" dirty="0" smtClean="0">
                <a:solidFill>
                  <a:schemeClr val="tx1"/>
                </a:solidFill>
                <a:effectLst/>
                <a:latin typeface="+mn-lt"/>
                <a:ea typeface="+mn-ea"/>
                <a:cs typeface="+mn-cs"/>
              </a:rPr>
              <a:t> Ny kontrollrapport under 2017. </a:t>
            </a: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7DC4433F-660D-4D74-B8C2-14CECB3EB314}" type="slidenum">
              <a:rPr lang="sv-SE" smtClean="0"/>
              <a:t>19</a:t>
            </a:fld>
            <a:endParaRPr lang="sv-SE" dirty="0"/>
          </a:p>
        </p:txBody>
      </p:sp>
    </p:spTree>
    <p:extLst>
      <p:ext uri="{BB962C8B-B14F-4D97-AF65-F5344CB8AC3E}">
        <p14:creationId xmlns:p14="http://schemas.microsoft.com/office/powerpoint/2010/main" val="4112057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dirty="0" smtClean="0">
                <a:solidFill>
                  <a:schemeClr val="tx1"/>
                </a:solidFill>
                <a:latin typeface="Calibri Light" panose="020F0302020204030204" pitchFamily="34" charset="0"/>
                <a:cs typeface="Arial" panose="020B0604020202020204" pitchFamily="34" charset="0"/>
              </a:rPr>
              <a:t>Vi delar alla</a:t>
            </a:r>
            <a:r>
              <a:rPr lang="sv-SE" sz="1200" baseline="0" dirty="0" smtClean="0">
                <a:solidFill>
                  <a:schemeClr val="tx1"/>
                </a:solidFill>
                <a:latin typeface="Calibri Light" panose="020F0302020204030204" pitchFamily="34" charset="0"/>
                <a:cs typeface="Arial" panose="020B0604020202020204" pitchFamily="34" charset="0"/>
              </a:rPr>
              <a:t> samma mål – livsmedelskontrollen och livsmedelsföretagen: i</a:t>
            </a:r>
            <a:r>
              <a:rPr lang="sv-SE" sz="1200" dirty="0" smtClean="0">
                <a:solidFill>
                  <a:schemeClr val="tx1"/>
                </a:solidFill>
                <a:latin typeface="Calibri Light" panose="020F0302020204030204" pitchFamily="34" charset="0"/>
                <a:cs typeface="Arial" panose="020B0604020202020204" pitchFamily="34" charset="0"/>
              </a:rPr>
              <a:t> </a:t>
            </a:r>
            <a:r>
              <a:rPr lang="sv-SE" sz="1200" baseline="0" dirty="0" smtClean="0">
                <a:solidFill>
                  <a:schemeClr val="tx1"/>
                </a:solidFill>
                <a:latin typeface="Calibri Light" panose="020F0302020204030204" pitchFamily="34" charset="0"/>
                <a:cs typeface="Arial" panose="020B0604020202020204" pitchFamily="34" charset="0"/>
              </a:rPr>
              <a:t>Sverige ska alla kunna lita på maten vi äter.</a:t>
            </a:r>
          </a:p>
        </p:txBody>
      </p:sp>
      <p:sp>
        <p:nvSpPr>
          <p:cNvPr id="4" name="Platshållare för bildnummer 3"/>
          <p:cNvSpPr>
            <a:spLocks noGrp="1"/>
          </p:cNvSpPr>
          <p:nvPr>
            <p:ph type="sldNum" sz="quarter" idx="10"/>
          </p:nvPr>
        </p:nvSpPr>
        <p:spPr/>
        <p:txBody>
          <a:bodyPr/>
          <a:lstStyle/>
          <a:p>
            <a:fld id="{7DC4433F-660D-4D74-B8C2-14CECB3EB314}" type="slidenum">
              <a:rPr lang="sv-SE" smtClean="0"/>
              <a:t>2</a:t>
            </a:fld>
            <a:endParaRPr lang="sv-SE" dirty="0"/>
          </a:p>
        </p:txBody>
      </p:sp>
    </p:spTree>
    <p:extLst>
      <p:ext uri="{BB962C8B-B14F-4D97-AF65-F5344CB8AC3E}">
        <p14:creationId xmlns:p14="http://schemas.microsoft.com/office/powerpoint/2010/main" val="5234698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sv-SE" sz="1200" dirty="0" smtClean="0">
              <a:latin typeface="Calibri Light" panose="020F0302020204030204" pitchFamily="34" charset="0"/>
              <a:ea typeface="Arial Unicode MS" panose="020B0604020202020204" pitchFamily="34" charset="-128"/>
              <a:cs typeface="Arial Unicode MS" panose="020B0604020202020204" pitchFamily="34" charset="-128"/>
            </a:endParaRPr>
          </a:p>
        </p:txBody>
      </p:sp>
      <p:sp>
        <p:nvSpPr>
          <p:cNvPr id="4" name="Platshållare för bildnummer 3"/>
          <p:cNvSpPr>
            <a:spLocks noGrp="1"/>
          </p:cNvSpPr>
          <p:nvPr>
            <p:ph type="sldNum" sz="quarter" idx="10"/>
          </p:nvPr>
        </p:nvSpPr>
        <p:spPr/>
        <p:txBody>
          <a:bodyPr/>
          <a:lstStyle/>
          <a:p>
            <a:fld id="{7DC4433F-660D-4D74-B8C2-14CECB3EB314}" type="slidenum">
              <a:rPr lang="sv-SE" smtClean="0"/>
              <a:t>20</a:t>
            </a:fld>
            <a:endParaRPr lang="sv-SE" dirty="0"/>
          </a:p>
        </p:txBody>
      </p:sp>
    </p:spTree>
    <p:extLst>
      <p:ext uri="{BB962C8B-B14F-4D97-AF65-F5344CB8AC3E}">
        <p14:creationId xmlns:p14="http://schemas.microsoft.com/office/powerpoint/2010/main" val="3338106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dirty="0" smtClean="0">
                <a:solidFill>
                  <a:schemeClr val="tx1"/>
                </a:solidFill>
                <a:latin typeface="Calibri Light" panose="020F0302020204030204" pitchFamily="34" charset="0"/>
                <a:cs typeface="Arial" panose="020B0604020202020204" pitchFamily="34" charset="0"/>
              </a:rPr>
              <a:t>Vi delar alla</a:t>
            </a:r>
            <a:r>
              <a:rPr lang="sv-SE" sz="1200" baseline="0" dirty="0" smtClean="0">
                <a:solidFill>
                  <a:schemeClr val="tx1"/>
                </a:solidFill>
                <a:latin typeface="Calibri Light" panose="020F0302020204030204" pitchFamily="34" charset="0"/>
                <a:cs typeface="Arial" panose="020B0604020202020204" pitchFamily="34" charset="0"/>
              </a:rPr>
              <a:t> samma mål – livsmedelskontrollen och livsmedelsföretagen: i</a:t>
            </a:r>
            <a:r>
              <a:rPr lang="sv-SE" sz="1200" dirty="0" smtClean="0">
                <a:solidFill>
                  <a:schemeClr val="tx1"/>
                </a:solidFill>
                <a:latin typeface="Calibri Light" panose="020F0302020204030204" pitchFamily="34" charset="0"/>
                <a:cs typeface="Arial" panose="020B0604020202020204" pitchFamily="34" charset="0"/>
              </a:rPr>
              <a:t> </a:t>
            </a:r>
            <a:r>
              <a:rPr lang="sv-SE" sz="1200" baseline="0" dirty="0" smtClean="0">
                <a:solidFill>
                  <a:schemeClr val="tx1"/>
                </a:solidFill>
                <a:latin typeface="Calibri Light" panose="020F0302020204030204" pitchFamily="34" charset="0"/>
                <a:cs typeface="Arial" panose="020B0604020202020204" pitchFamily="34" charset="0"/>
              </a:rPr>
              <a:t>Sverige ska alla kunna lita på maten vi äter. Viktigt för alla!</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aseline="0" dirty="0" smtClean="0">
              <a:solidFill>
                <a:schemeClr val="tx1"/>
              </a:solidFill>
              <a:latin typeface="Calibri Light" panose="020F030202020403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baseline="0" dirty="0" smtClean="0">
                <a:solidFill>
                  <a:schemeClr val="tx1"/>
                </a:solidFill>
                <a:latin typeface="Calibri Light" panose="020F0302020204030204" pitchFamily="34" charset="0"/>
                <a:cs typeface="Arial" panose="020B0604020202020204" pitchFamily="34" charset="0"/>
              </a:rPr>
              <a:t>Varför är detta så viktigt? För att det står så i Eu-regelverket, Nej, det är Superviktigt </a:t>
            </a:r>
            <a:r>
              <a:rPr lang="sv-SE" sz="1200" kern="1200" dirty="0" smtClean="0">
                <a:solidFill>
                  <a:schemeClr val="tx1"/>
                </a:solidFill>
                <a:effectLst/>
                <a:latin typeface="+mn-lt"/>
                <a:ea typeface="+mn-ea"/>
                <a:cs typeface="+mn-cs"/>
              </a:rPr>
              <a:t>därför att människor fortfarande blir sjuka av maten och lurade av oärliga livsmedelsföretagare. S</a:t>
            </a:r>
            <a:r>
              <a:rPr lang="sv-SE" sz="1200" baseline="0" dirty="0" smtClean="0">
                <a:solidFill>
                  <a:schemeClr val="tx1"/>
                </a:solidFill>
                <a:latin typeface="Calibri Light" panose="020F0302020204030204" pitchFamily="34" charset="0"/>
                <a:cs typeface="Arial" panose="020B0604020202020204" pitchFamily="34" charset="0"/>
              </a:rPr>
              <a:t>almonellautbrottet på Öland med 170 smittade och köttfusket på Gotland och blåsningen med fruktkorgarna. Och inte minst för likvärdig konkurens!</a:t>
            </a:r>
          </a:p>
        </p:txBody>
      </p:sp>
      <p:sp>
        <p:nvSpPr>
          <p:cNvPr id="4" name="Platshållare för bildnummer 3"/>
          <p:cNvSpPr>
            <a:spLocks noGrp="1"/>
          </p:cNvSpPr>
          <p:nvPr>
            <p:ph type="sldNum" sz="quarter" idx="10"/>
          </p:nvPr>
        </p:nvSpPr>
        <p:spPr/>
        <p:txBody>
          <a:bodyPr/>
          <a:lstStyle/>
          <a:p>
            <a:fld id="{7DC4433F-660D-4D74-B8C2-14CECB3EB314}" type="slidenum">
              <a:rPr lang="sv-SE" smtClean="0"/>
              <a:t>3</a:t>
            </a:fld>
            <a:endParaRPr lang="sv-SE" dirty="0"/>
          </a:p>
        </p:txBody>
      </p:sp>
    </p:spTree>
    <p:extLst>
      <p:ext uri="{BB962C8B-B14F-4D97-AF65-F5344CB8AC3E}">
        <p14:creationId xmlns:p14="http://schemas.microsoft.com/office/powerpoint/2010/main" val="523469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0000"/>
              </a:lnSpc>
            </a:pPr>
            <a:r>
              <a:rPr lang="sv-SE" sz="1200" baseline="0" dirty="0" smtClean="0">
                <a:solidFill>
                  <a:schemeClr val="tx1"/>
                </a:solidFill>
                <a:latin typeface="Calibri Light" panose="020F0302020204030204" pitchFamily="34" charset="0"/>
              </a:rPr>
              <a:t>Att se till att det är så är ett uppdrag som Livsmedelsverket och kontrollmyndigheterna i landet delar – tillsammans är vi livsmedelsontrollen i Sverige.  Vi vill lyckas tillsammans med er!</a:t>
            </a:r>
          </a:p>
          <a:p>
            <a:pPr>
              <a:lnSpc>
                <a:spcPct val="100000"/>
              </a:lnSpc>
            </a:pPr>
            <a:endParaRPr lang="sv-SE" sz="1200" baseline="0" dirty="0" smtClean="0">
              <a:solidFill>
                <a:schemeClr val="tx1"/>
              </a:solidFill>
              <a:latin typeface="Calibri Light" panose="020F03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baseline="0" dirty="0" smtClean="0">
                <a:solidFill>
                  <a:schemeClr val="tx1"/>
                </a:solidFill>
                <a:latin typeface="Calibri Light" panose="020F0302020204030204" pitchFamily="34" charset="0"/>
                <a:cs typeface="Arial" panose="020B0604020202020204" pitchFamily="34" charset="0"/>
              </a:rPr>
              <a:t>Och tillsammans arbetar vi för att Sverige ska ha säkra livsmedel, att konsumenterna ska ha ett högt förtroende och inte bli lurade. </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aseline="0" dirty="0" smtClean="0">
              <a:solidFill>
                <a:schemeClr val="tx1"/>
              </a:solidFill>
              <a:latin typeface="Calibri Light" panose="020F0302020204030204" pitchFamily="34" charset="0"/>
              <a:cs typeface="Arial" panose="020B0604020202020204" pitchFamily="34" charset="0"/>
            </a:endParaRPr>
          </a:p>
          <a:p>
            <a:r>
              <a:rPr lang="sv-SE" sz="1200" baseline="0" dirty="0" smtClean="0">
                <a:solidFill>
                  <a:schemeClr val="tx1"/>
                </a:solidFill>
                <a:latin typeface="Calibri Light" panose="020F0302020204030204" pitchFamily="34" charset="0"/>
                <a:cs typeface="Arial" panose="020B0604020202020204" pitchFamily="34" charset="0"/>
              </a:rPr>
              <a:t>Men också för att livsmedelsföretagarna ska ha förtroende för kontrollen och tycka att den bidrar med värde.</a:t>
            </a:r>
            <a:r>
              <a:rPr lang="sv-SE" sz="1200" kern="1200" dirty="0" smtClean="0">
                <a:solidFill>
                  <a:schemeClr val="tx1"/>
                </a:solidFill>
                <a:effectLst/>
                <a:latin typeface="+mn-lt"/>
                <a:ea typeface="+mn-ea"/>
                <a:cs typeface="+mn-cs"/>
              </a:rPr>
              <a:t> </a:t>
            </a:r>
            <a:endParaRPr lang="sv-SE" sz="1200" baseline="0" dirty="0" smtClean="0">
              <a:solidFill>
                <a:schemeClr val="tx1"/>
              </a:solidFill>
              <a:latin typeface="Calibri Light" panose="020F0302020204030204" pitchFamily="34" charset="0"/>
              <a:cs typeface="Arial" panose="020B0604020202020204" pitchFamily="34" charset="0"/>
            </a:endParaRPr>
          </a:p>
        </p:txBody>
      </p:sp>
      <p:sp>
        <p:nvSpPr>
          <p:cNvPr id="4" name="Platshållare för bildnummer 3"/>
          <p:cNvSpPr>
            <a:spLocks noGrp="1"/>
          </p:cNvSpPr>
          <p:nvPr>
            <p:ph type="sldNum" sz="quarter" idx="10"/>
          </p:nvPr>
        </p:nvSpPr>
        <p:spPr/>
        <p:txBody>
          <a:bodyPr/>
          <a:lstStyle/>
          <a:p>
            <a:fld id="{998ED9DA-839A-4C0C-9258-EE490C3FD253}" type="slidenum">
              <a:rPr lang="sv-SE" smtClean="0"/>
              <a:t>4</a:t>
            </a:fld>
            <a:endParaRPr lang="sv-SE" dirty="0"/>
          </a:p>
        </p:txBody>
      </p:sp>
    </p:spTree>
    <p:extLst>
      <p:ext uri="{BB962C8B-B14F-4D97-AF65-F5344CB8AC3E}">
        <p14:creationId xmlns:p14="http://schemas.microsoft.com/office/powerpoint/2010/main" val="2645783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Clr>
                <a:schemeClr val="accent6">
                  <a:lumMod val="75000"/>
                </a:schemeClr>
              </a:buClr>
              <a:buNone/>
            </a:pPr>
            <a:r>
              <a:rPr lang="sv-SE" sz="1200" dirty="0" smtClean="0"/>
              <a:t>Detta</a:t>
            </a:r>
            <a:r>
              <a:rPr lang="sv-SE" sz="1200" baseline="0" dirty="0" smtClean="0"/>
              <a:t> är vår målbild!</a:t>
            </a:r>
            <a:r>
              <a:rPr lang="sv-SE" sz="1200" dirty="0" smtClean="0"/>
              <a:t> Detta är vad vi vill bygga!</a:t>
            </a:r>
            <a:r>
              <a:rPr lang="sv-SE" sz="1200" baseline="0" dirty="0" smtClean="0"/>
              <a:t> Vi satsar på att </a:t>
            </a:r>
            <a:r>
              <a:rPr lang="sv-SE" sz="1200" b="1" dirty="0" smtClean="0"/>
              <a:t>tillsammans</a:t>
            </a:r>
            <a:r>
              <a:rPr lang="sv-SE" sz="1200" dirty="0" smtClean="0"/>
              <a:t> med kontrollmyndigheterna utveckla och synliggöra livsmedelskontrollen i hela Sverige</a:t>
            </a:r>
            <a:r>
              <a:rPr lang="sv-SE" sz="1200" dirty="0" smtClean="0">
                <a:cs typeface="Arial" panose="020B0604020202020204" pitchFamily="34" charset="0"/>
              </a:rPr>
              <a:t>.  Detta är vår målbild för livsmedelskontrollen. Om det fungerar, levererar och bidrar på detta sättet,</a:t>
            </a:r>
            <a:r>
              <a:rPr lang="sv-SE" sz="1200" baseline="0" dirty="0" smtClean="0">
                <a:cs typeface="Arial" panose="020B0604020202020204" pitchFamily="34" charset="0"/>
              </a:rPr>
              <a:t> då är vi nöjda…. En bit kvar, det vet vi om!</a:t>
            </a:r>
            <a:endParaRPr lang="sv-SE" sz="1200" dirty="0" smtClean="0">
              <a:cs typeface="Arial" panose="020B0604020202020204" pitchFamily="34" charset="0"/>
            </a:endParaRPr>
          </a:p>
        </p:txBody>
      </p:sp>
      <p:sp>
        <p:nvSpPr>
          <p:cNvPr id="4" name="Platshållare för bildnummer 3"/>
          <p:cNvSpPr>
            <a:spLocks noGrp="1"/>
          </p:cNvSpPr>
          <p:nvPr>
            <p:ph type="sldNum" sz="quarter" idx="10"/>
          </p:nvPr>
        </p:nvSpPr>
        <p:spPr/>
        <p:txBody>
          <a:bodyPr/>
          <a:lstStyle/>
          <a:p>
            <a:fld id="{7DC4433F-660D-4D74-B8C2-14CECB3EB314}" type="slidenum">
              <a:rPr lang="sv-SE" smtClean="0"/>
              <a:t>5</a:t>
            </a:fld>
            <a:endParaRPr lang="sv-SE" dirty="0"/>
          </a:p>
        </p:txBody>
      </p:sp>
    </p:spTree>
    <p:extLst>
      <p:ext uri="{BB962C8B-B14F-4D97-AF65-F5344CB8AC3E}">
        <p14:creationId xmlns:p14="http://schemas.microsoft.com/office/powerpoint/2010/main" val="3258444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auto">
              <a:lnSpc>
                <a:spcPct val="100000"/>
              </a:lnSpc>
              <a:spcAft>
                <a:spcPts val="0"/>
              </a:spcAft>
              <a:buClr>
                <a:srgbClr val="E46C0A"/>
              </a:buClr>
              <a:defRPr/>
            </a:pPr>
            <a:r>
              <a:rPr lang="sv-SE" sz="1200" baseline="0" dirty="0" smtClean="0">
                <a:solidFill>
                  <a:schemeClr val="tx1"/>
                </a:solidFill>
                <a:latin typeface="Calibri Light" panose="020F0302020204030204" pitchFamily="34" charset="0"/>
                <a:ea typeface="+mn-ea"/>
                <a:cs typeface="Arial" panose="020B0604020202020204" pitchFamily="34" charset="0"/>
              </a:rPr>
              <a:t>Vi bryter ner detta i tre delar som vi jobbar med: – kontrollen ska vara:</a:t>
            </a:r>
          </a:p>
          <a:p>
            <a:pPr fontAlgn="auto">
              <a:lnSpc>
                <a:spcPct val="100000"/>
              </a:lnSpc>
              <a:spcAft>
                <a:spcPts val="0"/>
              </a:spcAft>
              <a:buClr>
                <a:srgbClr val="E46C0A"/>
              </a:buClr>
              <a:defRPr/>
            </a:pPr>
            <a:endParaRPr lang="sv-SE" sz="1200" baseline="0" dirty="0" smtClean="0">
              <a:solidFill>
                <a:schemeClr val="tx1"/>
              </a:solidFill>
              <a:latin typeface="Calibri Light" panose="020F0302020204030204" pitchFamily="34" charset="0"/>
              <a:ea typeface="+mn-ea"/>
              <a:cs typeface="Arial" panose="020B0604020202020204" pitchFamily="34" charset="0"/>
            </a:endParaRPr>
          </a:p>
          <a:p>
            <a:pPr fontAlgn="auto">
              <a:lnSpc>
                <a:spcPct val="100000"/>
              </a:lnSpc>
              <a:spcAft>
                <a:spcPts val="0"/>
              </a:spcAft>
              <a:buClr>
                <a:srgbClr val="E46C0A"/>
              </a:buClr>
              <a:defRPr/>
            </a:pPr>
            <a:r>
              <a:rPr lang="sv-SE" sz="1200" baseline="0" dirty="0" smtClean="0">
                <a:solidFill>
                  <a:schemeClr val="tx1"/>
                </a:solidFill>
                <a:latin typeface="Calibri Light" panose="020F0302020204030204" pitchFamily="34" charset="0"/>
                <a:ea typeface="+mn-ea"/>
                <a:cs typeface="Arial" panose="020B0604020202020204" pitchFamily="34" charset="0"/>
              </a:rPr>
              <a:t>L</a:t>
            </a:r>
            <a:r>
              <a:rPr lang="sv-SE" sz="1200" dirty="0" smtClean="0">
                <a:solidFill>
                  <a:schemeClr val="tx1"/>
                </a:solidFill>
                <a:latin typeface="Calibri Light" panose="020F0302020204030204" pitchFamily="34" charset="0"/>
                <a:ea typeface="Arial Unicode MS" panose="020B0604020202020204" pitchFamily="34" charset="-128"/>
                <a:cs typeface="Arial Unicode MS" panose="020B0604020202020204" pitchFamily="34" charset="-128"/>
              </a:rPr>
              <a:t>ikvärdig- det innebär att</a:t>
            </a:r>
          </a:p>
          <a:p>
            <a:pPr fontAlgn="auto">
              <a:lnSpc>
                <a:spcPct val="100000"/>
              </a:lnSpc>
              <a:spcAft>
                <a:spcPts val="0"/>
              </a:spcAft>
              <a:buClr>
                <a:srgbClr val="E46C0A"/>
              </a:buClr>
              <a:defRPr/>
            </a:pPr>
            <a:r>
              <a:rPr lang="sv-SE" sz="1200" baseline="0" dirty="0" smtClean="0">
                <a:solidFill>
                  <a:schemeClr val="tx1"/>
                </a:solidFill>
                <a:latin typeface="Calibri Light" panose="020F0302020204030204" pitchFamily="34" charset="0"/>
                <a:ea typeface="Arial Unicode MS" panose="020B0604020202020204" pitchFamily="34" charset="-128"/>
                <a:cs typeface="Arial Unicode MS" panose="020B0604020202020204" pitchFamily="34" charset="-128"/>
              </a:rPr>
              <a:t>Alla livsmedelsföretagare ska kunna förvänta sig  (och få!) samma bedömningar i hela landet. </a:t>
            </a:r>
          </a:p>
          <a:p>
            <a:pPr fontAlgn="auto">
              <a:lnSpc>
                <a:spcPct val="100000"/>
              </a:lnSpc>
              <a:spcAft>
                <a:spcPts val="0"/>
              </a:spcAft>
              <a:buClr>
                <a:srgbClr val="E46C0A"/>
              </a:buClr>
              <a:defRPr/>
            </a:pPr>
            <a:r>
              <a:rPr lang="sv-SE" sz="1200" baseline="0" dirty="0" smtClean="0">
                <a:solidFill>
                  <a:schemeClr val="tx1"/>
                </a:solidFill>
                <a:latin typeface="Calibri Light" panose="020F0302020204030204" pitchFamily="34" charset="0"/>
                <a:ea typeface="Arial Unicode MS" panose="020B0604020202020204" pitchFamily="34" charset="-128"/>
                <a:cs typeface="Arial Unicode MS" panose="020B0604020202020204" pitchFamily="34" charset="-128"/>
              </a:rPr>
              <a:t>Se till det som är viktigt, värderar risk och fokuserar på det. </a:t>
            </a:r>
          </a:p>
          <a:p>
            <a:pPr fontAlgn="auto">
              <a:lnSpc>
                <a:spcPct val="100000"/>
              </a:lnSpc>
              <a:spcAft>
                <a:spcPts val="0"/>
              </a:spcAft>
              <a:buClr>
                <a:srgbClr val="E46C0A"/>
              </a:buClr>
              <a:defRPr/>
            </a:pPr>
            <a:r>
              <a:rPr lang="sv-SE" sz="1200" baseline="0" dirty="0" smtClean="0">
                <a:solidFill>
                  <a:schemeClr val="tx1"/>
                </a:solidFill>
                <a:latin typeface="Calibri Light" panose="020F0302020204030204" pitchFamily="34" charset="0"/>
                <a:ea typeface="Arial Unicode MS" panose="020B0604020202020204" pitchFamily="34" charset="-128"/>
                <a:cs typeface="Arial Unicode MS" panose="020B0604020202020204" pitchFamily="34" charset="-128"/>
              </a:rPr>
              <a:t>Bedömningar och bedömningsgrunder måste vara lika.</a:t>
            </a:r>
          </a:p>
          <a:p>
            <a:pPr fontAlgn="auto">
              <a:lnSpc>
                <a:spcPct val="100000"/>
              </a:lnSpc>
              <a:spcAft>
                <a:spcPts val="0"/>
              </a:spcAft>
              <a:buClr>
                <a:srgbClr val="E46C0A"/>
              </a:buClr>
              <a:defRPr/>
            </a:pPr>
            <a:endParaRPr lang="sv-SE" sz="800" dirty="0" smtClean="0">
              <a:solidFill>
                <a:schemeClr val="tx1"/>
              </a:solidFill>
              <a:latin typeface="Calibri Light" panose="020F0302020204030204" pitchFamily="34" charset="0"/>
              <a:ea typeface="Arial Unicode MS" panose="020B0604020202020204" pitchFamily="34" charset="-128"/>
              <a:cs typeface="Arial Unicode MS" panose="020B0604020202020204" pitchFamily="34" charset="-128"/>
            </a:endParaRPr>
          </a:p>
          <a:p>
            <a:pPr marL="0" marR="0" indent="0" algn="l" defTabSz="914400" rtl="0" eaLnBrk="1" fontAlgn="auto" latinLnBrk="0" hangingPunct="1">
              <a:lnSpc>
                <a:spcPct val="100000"/>
              </a:lnSpc>
              <a:spcBef>
                <a:spcPts val="0"/>
              </a:spcBef>
              <a:spcAft>
                <a:spcPts val="0"/>
              </a:spcAft>
              <a:buClr>
                <a:srgbClr val="E46C0A"/>
              </a:buClr>
              <a:buSzTx/>
              <a:buFontTx/>
              <a:buNone/>
              <a:tabLst/>
              <a:defRPr/>
            </a:pPr>
            <a:r>
              <a:rPr lang="sv-SE" sz="1200" dirty="0" smtClean="0">
                <a:solidFill>
                  <a:schemeClr val="tx1"/>
                </a:solidFill>
                <a:latin typeface="Calibri Light" panose="020F0302020204030204" pitchFamily="34" charset="0"/>
                <a:ea typeface="Arial Unicode MS" panose="020B0604020202020204" pitchFamily="34" charset="-128"/>
                <a:cs typeface="Arial Unicode MS" panose="020B0604020202020204" pitchFamily="34" charset="-128"/>
              </a:rPr>
              <a:t>Vi ska vara</a:t>
            </a:r>
            <a:r>
              <a:rPr lang="sv-SE" sz="1200" baseline="0" dirty="0" smtClean="0">
                <a:solidFill>
                  <a:schemeClr val="tx1"/>
                </a:solidFill>
                <a:latin typeface="Calibri Light" panose="020F0302020204030204" pitchFamily="34" charset="0"/>
                <a:ea typeface="Arial Unicode MS" panose="020B0604020202020204" pitchFamily="34" charset="-128"/>
                <a:cs typeface="Arial Unicode MS" panose="020B0604020202020204" pitchFamily="34" charset="-128"/>
              </a:rPr>
              <a:t> </a:t>
            </a:r>
            <a:r>
              <a:rPr lang="sv-SE" sz="1200" dirty="0" smtClean="0">
                <a:solidFill>
                  <a:schemeClr val="tx1"/>
                </a:solidFill>
                <a:latin typeface="Calibri Light" panose="020F0302020204030204" pitchFamily="34" charset="0"/>
                <a:ea typeface="Arial Unicode MS" panose="020B0604020202020204" pitchFamily="34" charset="-128"/>
                <a:cs typeface="Arial Unicode MS" panose="020B0604020202020204" pitchFamily="34" charset="-128"/>
              </a:rPr>
              <a:t>transparenta, tydliga och begripliga i vår arbetsmetodik, i våra beslut och åtgärder.</a:t>
            </a:r>
            <a:r>
              <a:rPr lang="sv-SE" sz="1200" baseline="0" dirty="0" smtClean="0">
                <a:solidFill>
                  <a:schemeClr val="tx1"/>
                </a:solidFill>
                <a:latin typeface="Calibri Light" panose="020F0302020204030204" pitchFamily="34" charset="0"/>
                <a:ea typeface="Arial Unicode MS" panose="020B0604020202020204" pitchFamily="34" charset="-128"/>
                <a:cs typeface="Arial Unicode MS" panose="020B0604020202020204" pitchFamily="34" charset="-128"/>
              </a:rPr>
              <a:t> </a:t>
            </a:r>
          </a:p>
          <a:p>
            <a:pPr marL="0" marR="0" indent="0" algn="l" defTabSz="914400" rtl="0" eaLnBrk="1" fontAlgn="auto" latinLnBrk="0" hangingPunct="1">
              <a:lnSpc>
                <a:spcPct val="100000"/>
              </a:lnSpc>
              <a:spcBef>
                <a:spcPts val="0"/>
              </a:spcBef>
              <a:spcAft>
                <a:spcPts val="0"/>
              </a:spcAft>
              <a:buClr>
                <a:srgbClr val="E46C0A"/>
              </a:buClr>
              <a:buSzTx/>
              <a:buFontTx/>
              <a:buNone/>
              <a:tabLst/>
              <a:defRPr/>
            </a:pPr>
            <a:r>
              <a:rPr lang="sv-SE" sz="1200" baseline="0" dirty="0" smtClean="0">
                <a:solidFill>
                  <a:schemeClr val="tx1"/>
                </a:solidFill>
                <a:latin typeface="Calibri Light" panose="020F0302020204030204" pitchFamily="34" charset="0"/>
                <a:ea typeface="Arial Unicode MS" panose="020B0604020202020204" pitchFamily="34" charset="-128"/>
                <a:cs typeface="Arial Unicode MS" panose="020B0604020202020204" pitchFamily="34" charset="-128"/>
              </a:rPr>
              <a:t>Det ska vara lätt att förstå oss när vi kommunicerar resultatet av kontrollen, och när vi ger stöd och råd.</a:t>
            </a:r>
          </a:p>
          <a:p>
            <a:pPr marL="0" marR="0" indent="0" algn="l" defTabSz="914400" rtl="0" eaLnBrk="1" fontAlgn="auto" latinLnBrk="0" hangingPunct="1">
              <a:lnSpc>
                <a:spcPct val="100000"/>
              </a:lnSpc>
              <a:spcBef>
                <a:spcPts val="0"/>
              </a:spcBef>
              <a:spcAft>
                <a:spcPts val="0"/>
              </a:spcAft>
              <a:buClr>
                <a:srgbClr val="E46C0A"/>
              </a:buClr>
              <a:buSzTx/>
              <a:buFontTx/>
              <a:buNone/>
              <a:tabLst/>
              <a:defRPr/>
            </a:pPr>
            <a:r>
              <a:rPr lang="sv-SE" sz="1200" baseline="0" dirty="0" smtClean="0">
                <a:solidFill>
                  <a:schemeClr val="tx1"/>
                </a:solidFill>
                <a:latin typeface="Calibri Light" panose="020F0302020204030204" pitchFamily="34" charset="0"/>
                <a:ea typeface="Arial Unicode MS" panose="020B0604020202020204" pitchFamily="34" charset="-128"/>
                <a:cs typeface="Arial Unicode MS" panose="020B0604020202020204" pitchFamily="34" charset="-128"/>
              </a:rPr>
              <a:t>Vi ska underlätta för företagen att göra rätt. För alla företag.</a:t>
            </a:r>
          </a:p>
          <a:p>
            <a:pPr>
              <a:lnSpc>
                <a:spcPct val="100000"/>
              </a:lnSpc>
            </a:pPr>
            <a:endParaRPr lang="sv-SE" sz="1200" baseline="0" dirty="0" smtClean="0">
              <a:solidFill>
                <a:schemeClr val="tx1"/>
              </a:solidFill>
              <a:latin typeface="Calibri Light" panose="020F0302020204030204" pitchFamily="34" charset="0"/>
              <a:cs typeface="Arial" panose="020B0604020202020204" pitchFamily="34" charset="0"/>
            </a:endParaRPr>
          </a:p>
          <a:p>
            <a:pPr>
              <a:lnSpc>
                <a:spcPct val="100000"/>
              </a:lnSpc>
            </a:pPr>
            <a:endParaRPr lang="sv-SE" sz="1200" baseline="0" dirty="0" smtClean="0">
              <a:solidFill>
                <a:schemeClr val="tx1"/>
              </a:solidFill>
              <a:latin typeface="Calibri Light" panose="020F0302020204030204" pitchFamily="34" charset="0"/>
              <a:cs typeface="Arial" panose="020B0604020202020204" pitchFamily="34" charset="0"/>
            </a:endParaRPr>
          </a:p>
          <a:p>
            <a:pPr fontAlgn="auto">
              <a:lnSpc>
                <a:spcPct val="100000"/>
              </a:lnSpc>
              <a:spcAft>
                <a:spcPts val="0"/>
              </a:spcAft>
              <a:buClr>
                <a:srgbClr val="E46C0A"/>
              </a:buClr>
              <a:defRPr/>
            </a:pPr>
            <a:r>
              <a:rPr lang="sv-SE" sz="1200" b="0" i="0" baseline="0" dirty="0" smtClean="0">
                <a:solidFill>
                  <a:schemeClr val="tx1"/>
                </a:solidFill>
                <a:latin typeface="Calibri Light" panose="020F0302020204030204" pitchFamily="34" charset="0"/>
                <a:cs typeface="Arial" panose="020B0604020202020204" pitchFamily="34" charset="0"/>
              </a:rPr>
              <a:t>Effektiv</a:t>
            </a:r>
          </a:p>
          <a:p>
            <a:pPr fontAlgn="auto">
              <a:lnSpc>
                <a:spcPct val="100000"/>
              </a:lnSpc>
              <a:spcAft>
                <a:spcPts val="0"/>
              </a:spcAft>
              <a:buClr>
                <a:srgbClr val="E46C0A"/>
              </a:buClr>
              <a:defRPr/>
            </a:pPr>
            <a:r>
              <a:rPr lang="sv-SE" sz="1200" i="0" baseline="0" dirty="0" smtClean="0">
                <a:solidFill>
                  <a:schemeClr val="tx1"/>
                </a:solidFill>
                <a:latin typeface="Calibri Light" panose="020F0302020204030204" pitchFamily="34" charset="0"/>
                <a:ea typeface="Arial Unicode MS" panose="020B0604020202020204" pitchFamily="34" charset="-128"/>
                <a:cs typeface="Arial Unicode MS" panose="020B0604020202020204" pitchFamily="34" charset="-128"/>
              </a:rPr>
              <a:t>Livsmedelskontrollen ska </a:t>
            </a:r>
            <a:r>
              <a:rPr lang="sv-SE" sz="1200" baseline="0" dirty="0" smtClean="0">
                <a:solidFill>
                  <a:schemeClr val="tx1"/>
                </a:solidFill>
                <a:latin typeface="Calibri Light" panose="020F0302020204030204" pitchFamily="34" charset="0"/>
                <a:ea typeface="Arial Unicode MS" panose="020B0604020202020204" pitchFamily="34" charset="-128"/>
                <a:cs typeface="Arial Unicode MS" panose="020B0604020202020204" pitchFamily="34" charset="-128"/>
              </a:rPr>
              <a:t>lägga tid, resurser och kraft på det som är viktigt, det som ger resultat. </a:t>
            </a:r>
          </a:p>
          <a:p>
            <a:pPr fontAlgn="auto">
              <a:lnSpc>
                <a:spcPct val="100000"/>
              </a:lnSpc>
              <a:spcAft>
                <a:spcPts val="0"/>
              </a:spcAft>
              <a:buClr>
                <a:srgbClr val="E46C0A"/>
              </a:buClr>
              <a:defRPr/>
            </a:pPr>
            <a:r>
              <a:rPr lang="sv-SE" sz="1200" baseline="0" dirty="0" smtClean="0">
                <a:solidFill>
                  <a:schemeClr val="tx1"/>
                </a:solidFill>
                <a:latin typeface="Calibri Light" panose="020F0302020204030204" pitchFamily="34" charset="0"/>
                <a:ea typeface="Arial Unicode MS" panose="020B0604020202020204" pitchFamily="34" charset="-128"/>
                <a:cs typeface="Arial Unicode MS" panose="020B0604020202020204" pitchFamily="34" charset="-128"/>
              </a:rPr>
              <a:t>Vi ska jobba riskbaserat. Det gör det både svårare och enklare men vi ser detta som  enda vägen. Den resurs vi har (kontrollavgiften) ska användas på bästa sätt och då är det riskerna och hur livsmedelsföretagaren hantera dem som vi i första hand ska fokusera på.</a:t>
            </a:r>
          </a:p>
          <a:p>
            <a:pPr fontAlgn="auto">
              <a:lnSpc>
                <a:spcPct val="100000"/>
              </a:lnSpc>
              <a:spcAft>
                <a:spcPts val="0"/>
              </a:spcAft>
              <a:buClr>
                <a:srgbClr val="E46C0A"/>
              </a:buClr>
              <a:defRPr/>
            </a:pPr>
            <a:endParaRPr lang="sv-SE" sz="800" baseline="0" dirty="0" smtClean="0">
              <a:solidFill>
                <a:schemeClr val="tx1"/>
              </a:solidFill>
              <a:latin typeface="Calibri Light" panose="020F0302020204030204" pitchFamily="34" charset="0"/>
              <a:ea typeface="Arial Unicode MS" panose="020B0604020202020204" pitchFamily="34" charset="-128"/>
              <a:cs typeface="Arial Unicode MS" panose="020B0604020202020204" pitchFamily="34" charset="-128"/>
            </a:endParaRPr>
          </a:p>
          <a:p>
            <a:pPr>
              <a:lnSpc>
                <a:spcPct val="100000"/>
              </a:lnSpc>
            </a:pPr>
            <a:endParaRPr lang="sv-SE" sz="1200" baseline="0" dirty="0" smtClean="0">
              <a:solidFill>
                <a:schemeClr val="tx1"/>
              </a:solidFill>
              <a:latin typeface="Calibri Light" panose="020F0302020204030204" pitchFamily="34" charset="0"/>
              <a:cs typeface="Arial" panose="020B0604020202020204" pitchFamily="34" charset="0"/>
            </a:endParaRPr>
          </a:p>
          <a:p>
            <a:pPr fontAlgn="auto">
              <a:lnSpc>
                <a:spcPct val="100000"/>
              </a:lnSpc>
              <a:spcAft>
                <a:spcPts val="0"/>
              </a:spcAft>
              <a:buClr>
                <a:srgbClr val="E46C0A"/>
              </a:buClr>
              <a:defRPr/>
            </a:pPr>
            <a:r>
              <a:rPr lang="sv-SE" sz="1200" b="0" i="0" dirty="0" smtClean="0">
                <a:solidFill>
                  <a:schemeClr val="tx1"/>
                </a:solidFill>
                <a:latin typeface="Calibri Light" panose="020F0302020204030204" pitchFamily="34" charset="0"/>
                <a:cs typeface="Arial" panose="020B0604020202020204" pitchFamily="34" charset="0"/>
              </a:rPr>
              <a:t>Kompetent</a:t>
            </a:r>
            <a:endParaRPr lang="sv-SE" sz="1200" b="0" i="0" baseline="0" dirty="0" smtClean="0">
              <a:solidFill>
                <a:schemeClr val="tx1"/>
              </a:solidFill>
              <a:latin typeface="Calibri Light" panose="020F03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E46C0A"/>
              </a:buClr>
              <a:buSzTx/>
              <a:buFontTx/>
              <a:buNone/>
              <a:tabLst/>
              <a:defRPr/>
            </a:pPr>
            <a:r>
              <a:rPr lang="sv-SE" sz="1200" i="0" baseline="0" dirty="0" smtClean="0">
                <a:solidFill>
                  <a:schemeClr val="tx1"/>
                </a:solidFill>
                <a:latin typeface="Calibri Light" panose="020F0302020204030204" pitchFamily="34" charset="0"/>
                <a:ea typeface="Arial Unicode MS" panose="020B0604020202020204" pitchFamily="34" charset="-128"/>
                <a:cs typeface="Arial" panose="020B0604020202020204" pitchFamily="34" charset="0"/>
              </a:rPr>
              <a:t>Livsmedelsverket satsar ytterligare på kompetensutveckling – enkel tillgång till kunskap.  (Hög omsättning)</a:t>
            </a:r>
          </a:p>
          <a:p>
            <a:pPr marL="0" marR="0" lvl="0" indent="0" algn="l" defTabSz="914400" rtl="0" eaLnBrk="1" fontAlgn="auto" latinLnBrk="0" hangingPunct="1">
              <a:lnSpc>
                <a:spcPct val="100000"/>
              </a:lnSpc>
              <a:spcBef>
                <a:spcPts val="0"/>
              </a:spcBef>
              <a:spcAft>
                <a:spcPts val="0"/>
              </a:spcAft>
              <a:buClr>
                <a:srgbClr val="E46C0A"/>
              </a:buClr>
              <a:buSzTx/>
              <a:buFontTx/>
              <a:buNone/>
              <a:tabLst/>
              <a:defRPr/>
            </a:pPr>
            <a:r>
              <a:rPr lang="sv-SE" sz="1200" i="0" baseline="0" dirty="0" smtClean="0">
                <a:solidFill>
                  <a:schemeClr val="tx1"/>
                </a:solidFill>
                <a:latin typeface="Calibri Light" panose="020F0302020204030204" pitchFamily="34" charset="0"/>
                <a:ea typeface="Arial Unicode MS" panose="020B0604020202020204" pitchFamily="34" charset="-128"/>
                <a:cs typeface="Arial" panose="020B0604020202020204" pitchFamily="34" charset="0"/>
              </a:rPr>
              <a:t>Kompetens som får livsmedelskontrollen att utvecklas.</a:t>
            </a:r>
          </a:p>
          <a:p>
            <a:pPr marL="0" marR="0" lvl="0" indent="0" algn="l" defTabSz="914400" rtl="0" eaLnBrk="1" fontAlgn="auto" latinLnBrk="0" hangingPunct="1">
              <a:lnSpc>
                <a:spcPct val="100000"/>
              </a:lnSpc>
              <a:spcBef>
                <a:spcPts val="0"/>
              </a:spcBef>
              <a:spcAft>
                <a:spcPts val="0"/>
              </a:spcAft>
              <a:buClr>
                <a:srgbClr val="E46C0A"/>
              </a:buClr>
              <a:buSzTx/>
              <a:buFontTx/>
              <a:buNone/>
              <a:tabLst/>
              <a:defRPr/>
            </a:pPr>
            <a:r>
              <a:rPr lang="sv-SE" sz="1200" i="0" baseline="0" dirty="0" smtClean="0">
                <a:solidFill>
                  <a:schemeClr val="tx1"/>
                </a:solidFill>
                <a:latin typeface="Calibri Light" panose="020F0302020204030204" pitchFamily="34" charset="0"/>
                <a:ea typeface="Arial Unicode MS" panose="020B0604020202020204" pitchFamily="34" charset="-128"/>
                <a:cs typeface="Arial" panose="020B0604020202020204" pitchFamily="34" charset="0"/>
              </a:rPr>
              <a:t>För inspektörer/alla som arbetar i livsmedelskontrollen. Men också tillgänglig för företagarna. Komma till godo!</a:t>
            </a:r>
          </a:p>
          <a:p>
            <a:pPr marL="0" marR="0" lvl="0" indent="0" algn="l" defTabSz="914400" rtl="0" eaLnBrk="1" fontAlgn="auto" latinLnBrk="0" hangingPunct="1">
              <a:lnSpc>
                <a:spcPct val="100000"/>
              </a:lnSpc>
              <a:spcBef>
                <a:spcPts val="0"/>
              </a:spcBef>
              <a:spcAft>
                <a:spcPts val="0"/>
              </a:spcAft>
              <a:buClr>
                <a:srgbClr val="E46C0A"/>
              </a:buClr>
              <a:buSzTx/>
              <a:buFontTx/>
              <a:buNone/>
              <a:tabLst/>
              <a:defRPr/>
            </a:pPr>
            <a:endParaRPr lang="sv-SE" sz="1200" i="0" baseline="0" dirty="0" smtClean="0">
              <a:solidFill>
                <a:schemeClr val="tx1"/>
              </a:solidFill>
              <a:latin typeface="Calibri Light" panose="020F0302020204030204" pitchFamily="34" charset="0"/>
              <a:ea typeface="Arial Unicode MS" panose="020B0604020202020204" pitchFamily="34"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E46C0A"/>
              </a:buClr>
              <a:buSzTx/>
              <a:buFontTx/>
              <a:buNone/>
              <a:tabLst/>
              <a:defRPr/>
            </a:pPr>
            <a:r>
              <a:rPr lang="sv-SE" sz="1200" i="0" baseline="0" dirty="0" smtClean="0">
                <a:solidFill>
                  <a:schemeClr val="tx1"/>
                </a:solidFill>
                <a:latin typeface="Calibri Light" panose="020F0302020204030204" pitchFamily="34" charset="0"/>
                <a:ea typeface="Arial Unicode MS" panose="020B0604020202020204" pitchFamily="34" charset="-128"/>
                <a:cs typeface="Arial" panose="020B0604020202020204" pitchFamily="34" charset="0"/>
              </a:rPr>
              <a:t>Och det här jobbar vi stenhårt för.</a:t>
            </a:r>
          </a:p>
          <a:p>
            <a:pPr marL="0" marR="0" lvl="0" indent="0" algn="l" defTabSz="914400" rtl="0" eaLnBrk="1" fontAlgn="auto" latinLnBrk="0" hangingPunct="1">
              <a:lnSpc>
                <a:spcPct val="100000"/>
              </a:lnSpc>
              <a:spcBef>
                <a:spcPts val="0"/>
              </a:spcBef>
              <a:spcAft>
                <a:spcPts val="0"/>
              </a:spcAft>
              <a:buClr>
                <a:srgbClr val="E46C0A"/>
              </a:buClr>
              <a:buSzTx/>
              <a:buFontTx/>
              <a:buNone/>
              <a:tabLst/>
              <a:defRPr/>
            </a:pPr>
            <a:endParaRPr lang="sv-SE" sz="1200" i="0" baseline="0" dirty="0" smtClean="0">
              <a:solidFill>
                <a:schemeClr val="tx1"/>
              </a:solidFill>
              <a:latin typeface="Calibri Light" panose="020F0302020204030204" pitchFamily="34" charset="0"/>
              <a:ea typeface="Arial Unicode MS" panose="020B0604020202020204" pitchFamily="34"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E46C0A"/>
              </a:buClr>
              <a:buSzTx/>
              <a:buFontTx/>
              <a:buNone/>
              <a:tabLst/>
              <a:defRPr/>
            </a:pPr>
            <a:r>
              <a:rPr lang="sv-SE" sz="1200" i="0" baseline="0" dirty="0" smtClean="0">
                <a:solidFill>
                  <a:schemeClr val="tx1"/>
                </a:solidFill>
                <a:latin typeface="Calibri Light" panose="020F0302020204030204" pitchFamily="34" charset="0"/>
                <a:ea typeface="Arial Unicode MS" panose="020B0604020202020204" pitchFamily="34" charset="-128"/>
                <a:cs typeface="Arial" panose="020B0604020202020204" pitchFamily="34" charset="0"/>
              </a:rPr>
              <a:t>Vilka är de stora problemen: Likvärdighet, kontroll görs inte, brister i kompetens. Tuff lagstiftning  inte lätt att leverera för små (och stora) kontrollmyndigheter. Problem har konstaterats under lång tid</a:t>
            </a:r>
          </a:p>
          <a:p>
            <a:pPr marL="0" marR="0" lvl="0" indent="0" algn="l" defTabSz="914400" rtl="0" eaLnBrk="1" fontAlgn="auto" latinLnBrk="0" hangingPunct="1">
              <a:lnSpc>
                <a:spcPct val="100000"/>
              </a:lnSpc>
              <a:spcBef>
                <a:spcPts val="0"/>
              </a:spcBef>
              <a:spcAft>
                <a:spcPts val="0"/>
              </a:spcAft>
              <a:buClr>
                <a:srgbClr val="E46C0A"/>
              </a:buClr>
              <a:buSzTx/>
              <a:buFontTx/>
              <a:buNone/>
              <a:tabLst/>
              <a:defRPr/>
            </a:pPr>
            <a:endParaRPr lang="sv-SE" sz="1200" dirty="0" smtClean="0">
              <a:solidFill>
                <a:schemeClr val="tx1"/>
              </a:solidFill>
              <a:latin typeface="Calibri Light" panose="020F0302020204030204" pitchFamily="34" charset="0"/>
              <a:cs typeface="Arial" panose="020B0604020202020204" pitchFamily="34" charset="0"/>
            </a:endParaRPr>
          </a:p>
        </p:txBody>
      </p:sp>
      <p:sp>
        <p:nvSpPr>
          <p:cNvPr id="4" name="Platshållare för bildnummer 3"/>
          <p:cNvSpPr>
            <a:spLocks noGrp="1"/>
          </p:cNvSpPr>
          <p:nvPr>
            <p:ph type="sldNum" sz="quarter" idx="10"/>
          </p:nvPr>
        </p:nvSpPr>
        <p:spPr/>
        <p:txBody>
          <a:bodyPr/>
          <a:lstStyle/>
          <a:p>
            <a:fld id="{7DC4433F-660D-4D74-B8C2-14CECB3EB314}" type="slidenum">
              <a:rPr lang="sv-SE" smtClean="0"/>
              <a:t>6</a:t>
            </a:fld>
            <a:endParaRPr lang="sv-SE" dirty="0"/>
          </a:p>
        </p:txBody>
      </p:sp>
    </p:spTree>
    <p:extLst>
      <p:ext uri="{BB962C8B-B14F-4D97-AF65-F5344CB8AC3E}">
        <p14:creationId xmlns:p14="http://schemas.microsoft.com/office/powerpoint/2010/main" val="2170999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Siffror från 2015</a:t>
            </a:r>
          </a:p>
          <a:p>
            <a:endParaRPr lang="sv-SE" dirty="0" smtClean="0"/>
          </a:p>
          <a:p>
            <a:r>
              <a:rPr lang="sv-SE" sz="1200" kern="1200" dirty="0" smtClean="0">
                <a:solidFill>
                  <a:schemeClr val="tx1"/>
                </a:solidFill>
                <a:effectLst/>
                <a:latin typeface="+mn-lt"/>
                <a:ea typeface="+mn-ea"/>
                <a:cs typeface="+mn-cs"/>
              </a:rPr>
              <a:t>Livsmedel: 612</a:t>
            </a:r>
          </a:p>
          <a:p>
            <a:r>
              <a:rPr lang="sv-SE" sz="1200" kern="1200" dirty="0" smtClean="0">
                <a:solidFill>
                  <a:schemeClr val="tx1"/>
                </a:solidFill>
                <a:effectLst/>
                <a:latin typeface="+mn-lt"/>
                <a:ea typeface="+mn-ea"/>
                <a:cs typeface="+mn-cs"/>
              </a:rPr>
              <a:t>Resursbehov: 635</a:t>
            </a:r>
          </a:p>
          <a:p>
            <a:r>
              <a:rPr lang="sv-SE" sz="1200" kern="1200" dirty="0" smtClean="0">
                <a:solidFill>
                  <a:schemeClr val="tx1"/>
                </a:solidFill>
                <a:effectLst/>
                <a:latin typeface="+mn-lt"/>
                <a:ea typeface="+mn-ea"/>
                <a:cs typeface="+mn-cs"/>
              </a:rPr>
              <a:t>Dricksvatten: 43</a:t>
            </a:r>
          </a:p>
          <a:p>
            <a:r>
              <a:rPr lang="sv-SE" sz="1200" kern="1200" dirty="0" smtClean="0">
                <a:solidFill>
                  <a:schemeClr val="tx1"/>
                </a:solidFill>
                <a:effectLst/>
                <a:latin typeface="+mn-lt"/>
                <a:ea typeface="+mn-ea"/>
                <a:cs typeface="+mn-cs"/>
              </a:rPr>
              <a:t>Resursbehov: 46</a:t>
            </a:r>
          </a:p>
          <a:p>
            <a:r>
              <a:rPr lang="sv-SE" sz="1200" kern="1200" dirty="0" smtClean="0">
                <a:solidFill>
                  <a:schemeClr val="tx1"/>
                </a:solidFill>
                <a:effectLst/>
                <a:latin typeface="+mn-lt"/>
                <a:ea typeface="+mn-ea"/>
                <a:cs typeface="+mn-cs"/>
              </a:rPr>
              <a:t>Det är i princip lika som förra året och innebär att 49 procent av myndigheterna tycker att de har rätt antal årsarbetskrafter medans 43 procent anger att de behöver mer personal. 8 procent anger att de har för mycket personal.</a:t>
            </a:r>
          </a:p>
          <a:p>
            <a:r>
              <a:rPr lang="sv-SE" sz="1200" kern="1200" dirty="0" smtClean="0">
                <a:solidFill>
                  <a:schemeClr val="tx1"/>
                </a:solidFill>
                <a:effectLst/>
                <a:latin typeface="+mn-lt"/>
                <a:ea typeface="+mn-ea"/>
                <a:cs typeface="+mn-cs"/>
              </a:rPr>
              <a:t> </a:t>
            </a:r>
          </a:p>
          <a:p>
            <a:r>
              <a:rPr lang="sv-SE" sz="1200" b="1" kern="1200" dirty="0" smtClean="0">
                <a:solidFill>
                  <a:schemeClr val="tx1"/>
                </a:solidFill>
                <a:effectLst/>
                <a:latin typeface="+mn-lt"/>
                <a:ea typeface="+mn-ea"/>
                <a:cs typeface="+mn-cs"/>
              </a:rPr>
              <a:t>Timtaxor:</a:t>
            </a:r>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Lägsta: 700 kr (590 för 2014)</a:t>
            </a:r>
          </a:p>
          <a:p>
            <a:r>
              <a:rPr lang="sv-SE" sz="1200" kern="1200" dirty="0" smtClean="0">
                <a:solidFill>
                  <a:schemeClr val="tx1"/>
                </a:solidFill>
                <a:effectLst/>
                <a:latin typeface="+mn-lt"/>
                <a:ea typeface="+mn-ea"/>
                <a:cs typeface="+mn-cs"/>
              </a:rPr>
              <a:t>Högsta: 1287 (1240 för 2014)</a:t>
            </a:r>
          </a:p>
          <a:p>
            <a:endParaRPr lang="sv-SE" sz="1200" kern="1200" dirty="0" smtClean="0">
              <a:solidFill>
                <a:schemeClr val="tx1"/>
              </a:solidFill>
              <a:effectLst/>
              <a:latin typeface="+mn-lt"/>
              <a:ea typeface="+mn-ea"/>
              <a:cs typeface="+mn-cs"/>
            </a:endParaRP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Riksrevisionen och Statskontoret och regeringens svar på Riksrevisionens rapport. Tid att agera!!!</a:t>
            </a:r>
          </a:p>
          <a:p>
            <a:endParaRPr lang="sv-SE" dirty="0" smtClean="0"/>
          </a:p>
          <a:p>
            <a:endParaRPr lang="sv-SE" dirty="0"/>
          </a:p>
        </p:txBody>
      </p:sp>
      <p:sp>
        <p:nvSpPr>
          <p:cNvPr id="4" name="Platshållare för bildnummer 3"/>
          <p:cNvSpPr>
            <a:spLocks noGrp="1"/>
          </p:cNvSpPr>
          <p:nvPr>
            <p:ph type="sldNum" sz="quarter" idx="10"/>
          </p:nvPr>
        </p:nvSpPr>
        <p:spPr/>
        <p:txBody>
          <a:bodyPr/>
          <a:lstStyle/>
          <a:p>
            <a:fld id="{7DC4433F-660D-4D74-B8C2-14CECB3EB314}" type="slidenum">
              <a:rPr lang="sv-SE" smtClean="0"/>
              <a:t>7</a:t>
            </a:fld>
            <a:endParaRPr lang="sv-SE" dirty="0"/>
          </a:p>
        </p:txBody>
      </p:sp>
    </p:spTree>
    <p:extLst>
      <p:ext uri="{BB962C8B-B14F-4D97-AF65-F5344CB8AC3E}">
        <p14:creationId xmlns:p14="http://schemas.microsoft.com/office/powerpoint/2010/main" val="1808201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Siffror från 2015</a:t>
            </a:r>
          </a:p>
          <a:p>
            <a:endParaRPr lang="sv-SE" dirty="0" smtClean="0"/>
          </a:p>
          <a:p>
            <a:r>
              <a:rPr lang="sv-SE" sz="1200" kern="1200" dirty="0" smtClean="0">
                <a:solidFill>
                  <a:schemeClr val="tx1"/>
                </a:solidFill>
                <a:effectLst/>
                <a:latin typeface="+mn-lt"/>
                <a:ea typeface="+mn-ea"/>
                <a:cs typeface="+mn-cs"/>
              </a:rPr>
              <a:t>Livsmedel: 612</a:t>
            </a:r>
          </a:p>
          <a:p>
            <a:r>
              <a:rPr lang="sv-SE" sz="1200" kern="1200" dirty="0" smtClean="0">
                <a:solidFill>
                  <a:schemeClr val="tx1"/>
                </a:solidFill>
                <a:effectLst/>
                <a:latin typeface="+mn-lt"/>
                <a:ea typeface="+mn-ea"/>
                <a:cs typeface="+mn-cs"/>
              </a:rPr>
              <a:t>Resursbehov: 635</a:t>
            </a:r>
          </a:p>
          <a:p>
            <a:r>
              <a:rPr lang="sv-SE" sz="1200" kern="1200" dirty="0" smtClean="0">
                <a:solidFill>
                  <a:schemeClr val="tx1"/>
                </a:solidFill>
                <a:effectLst/>
                <a:latin typeface="+mn-lt"/>
                <a:ea typeface="+mn-ea"/>
                <a:cs typeface="+mn-cs"/>
              </a:rPr>
              <a:t>Dricksvatten: 43</a:t>
            </a:r>
          </a:p>
          <a:p>
            <a:r>
              <a:rPr lang="sv-SE" sz="1200" kern="1200" dirty="0" smtClean="0">
                <a:solidFill>
                  <a:schemeClr val="tx1"/>
                </a:solidFill>
                <a:effectLst/>
                <a:latin typeface="+mn-lt"/>
                <a:ea typeface="+mn-ea"/>
                <a:cs typeface="+mn-cs"/>
              </a:rPr>
              <a:t>Resursbehov: 46</a:t>
            </a:r>
          </a:p>
          <a:p>
            <a:r>
              <a:rPr lang="sv-SE" sz="1200" kern="1200" dirty="0" smtClean="0">
                <a:solidFill>
                  <a:schemeClr val="tx1"/>
                </a:solidFill>
                <a:effectLst/>
                <a:latin typeface="+mn-lt"/>
                <a:ea typeface="+mn-ea"/>
                <a:cs typeface="+mn-cs"/>
              </a:rPr>
              <a:t>Det är i princip lika som förra året och innebär att 49 procent av myndigheterna tycker att de har rätt antal årsarbetskrafter medans 43 procent anger att de behöver mer personal. 8 procent anger att de har för mycket personal.</a:t>
            </a:r>
          </a:p>
          <a:p>
            <a:r>
              <a:rPr lang="sv-SE" sz="1200" kern="1200" dirty="0" smtClean="0">
                <a:solidFill>
                  <a:schemeClr val="tx1"/>
                </a:solidFill>
                <a:effectLst/>
                <a:latin typeface="+mn-lt"/>
                <a:ea typeface="+mn-ea"/>
                <a:cs typeface="+mn-cs"/>
              </a:rPr>
              <a:t> </a:t>
            </a:r>
          </a:p>
          <a:p>
            <a:r>
              <a:rPr lang="sv-SE" sz="1200" b="1" kern="1200" dirty="0" smtClean="0">
                <a:solidFill>
                  <a:schemeClr val="tx1"/>
                </a:solidFill>
                <a:effectLst/>
                <a:latin typeface="+mn-lt"/>
                <a:ea typeface="+mn-ea"/>
                <a:cs typeface="+mn-cs"/>
              </a:rPr>
              <a:t>Timtaxor:</a:t>
            </a:r>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Lägsta: 700 kr (590 för 2014)</a:t>
            </a:r>
          </a:p>
          <a:p>
            <a:r>
              <a:rPr lang="sv-SE" sz="1200" kern="1200" dirty="0" smtClean="0">
                <a:solidFill>
                  <a:schemeClr val="tx1"/>
                </a:solidFill>
                <a:effectLst/>
                <a:latin typeface="+mn-lt"/>
                <a:ea typeface="+mn-ea"/>
                <a:cs typeface="+mn-cs"/>
              </a:rPr>
              <a:t>Högsta: 1287 (1240 för 2014)</a:t>
            </a:r>
          </a:p>
          <a:p>
            <a:endParaRPr lang="sv-SE" sz="1200" kern="1200" dirty="0" smtClean="0">
              <a:solidFill>
                <a:schemeClr val="tx1"/>
              </a:solidFill>
              <a:effectLst/>
              <a:latin typeface="+mn-lt"/>
              <a:ea typeface="+mn-ea"/>
              <a:cs typeface="+mn-cs"/>
            </a:endParaRP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Riksrevisionen och Statskontoret och regeringens svar på Riksrevisionens rapport. Tid att agera!!!</a:t>
            </a:r>
          </a:p>
          <a:p>
            <a:endParaRPr lang="sv-SE" dirty="0" smtClean="0"/>
          </a:p>
          <a:p>
            <a:endParaRPr lang="sv-SE" dirty="0"/>
          </a:p>
        </p:txBody>
      </p:sp>
      <p:sp>
        <p:nvSpPr>
          <p:cNvPr id="4" name="Platshållare för bildnummer 3"/>
          <p:cNvSpPr>
            <a:spLocks noGrp="1"/>
          </p:cNvSpPr>
          <p:nvPr>
            <p:ph type="sldNum" sz="quarter" idx="10"/>
          </p:nvPr>
        </p:nvSpPr>
        <p:spPr/>
        <p:txBody>
          <a:bodyPr/>
          <a:lstStyle/>
          <a:p>
            <a:fld id="{7DC4433F-660D-4D74-B8C2-14CECB3EB314}" type="slidenum">
              <a:rPr lang="sv-SE" smtClean="0"/>
              <a:t>8</a:t>
            </a:fld>
            <a:endParaRPr lang="sv-SE" dirty="0"/>
          </a:p>
        </p:txBody>
      </p:sp>
    </p:spTree>
    <p:extLst>
      <p:ext uri="{BB962C8B-B14F-4D97-AF65-F5344CB8AC3E}">
        <p14:creationId xmlns:p14="http://schemas.microsoft.com/office/powerpoint/2010/main" val="2820021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Siffror från 2015</a:t>
            </a:r>
          </a:p>
          <a:p>
            <a:endParaRPr lang="sv-SE" dirty="0" smtClean="0"/>
          </a:p>
          <a:p>
            <a:r>
              <a:rPr lang="sv-SE" sz="1200" kern="1200" dirty="0" smtClean="0">
                <a:solidFill>
                  <a:schemeClr val="tx1"/>
                </a:solidFill>
                <a:effectLst/>
                <a:latin typeface="+mn-lt"/>
                <a:ea typeface="+mn-ea"/>
                <a:cs typeface="+mn-cs"/>
              </a:rPr>
              <a:t>Livsmedel: 612</a:t>
            </a:r>
          </a:p>
          <a:p>
            <a:r>
              <a:rPr lang="sv-SE" sz="1200" kern="1200" dirty="0" smtClean="0">
                <a:solidFill>
                  <a:schemeClr val="tx1"/>
                </a:solidFill>
                <a:effectLst/>
                <a:latin typeface="+mn-lt"/>
                <a:ea typeface="+mn-ea"/>
                <a:cs typeface="+mn-cs"/>
              </a:rPr>
              <a:t>Resursbehov: 635</a:t>
            </a:r>
          </a:p>
          <a:p>
            <a:r>
              <a:rPr lang="sv-SE" sz="1200" kern="1200" dirty="0" smtClean="0">
                <a:solidFill>
                  <a:schemeClr val="tx1"/>
                </a:solidFill>
                <a:effectLst/>
                <a:latin typeface="+mn-lt"/>
                <a:ea typeface="+mn-ea"/>
                <a:cs typeface="+mn-cs"/>
              </a:rPr>
              <a:t>Dricksvatten: 43</a:t>
            </a:r>
          </a:p>
          <a:p>
            <a:r>
              <a:rPr lang="sv-SE" sz="1200" kern="1200" dirty="0" smtClean="0">
                <a:solidFill>
                  <a:schemeClr val="tx1"/>
                </a:solidFill>
                <a:effectLst/>
                <a:latin typeface="+mn-lt"/>
                <a:ea typeface="+mn-ea"/>
                <a:cs typeface="+mn-cs"/>
              </a:rPr>
              <a:t>Resursbehov: 46</a:t>
            </a:r>
          </a:p>
          <a:p>
            <a:r>
              <a:rPr lang="sv-SE" sz="1200" kern="1200" dirty="0" smtClean="0">
                <a:solidFill>
                  <a:schemeClr val="tx1"/>
                </a:solidFill>
                <a:effectLst/>
                <a:latin typeface="+mn-lt"/>
                <a:ea typeface="+mn-ea"/>
                <a:cs typeface="+mn-cs"/>
              </a:rPr>
              <a:t>Det är i princip lika som förra året och innebär att 49 procent av myndigheterna tycker att de har rätt antal årsarbetskrafter medans 43 procent anger att de behöver mer personal. 8 procent anger att de har för mycket personal.</a:t>
            </a:r>
          </a:p>
          <a:p>
            <a:r>
              <a:rPr lang="sv-SE" sz="1200" kern="1200" dirty="0" smtClean="0">
                <a:solidFill>
                  <a:schemeClr val="tx1"/>
                </a:solidFill>
                <a:effectLst/>
                <a:latin typeface="+mn-lt"/>
                <a:ea typeface="+mn-ea"/>
                <a:cs typeface="+mn-cs"/>
              </a:rPr>
              <a:t> </a:t>
            </a:r>
          </a:p>
          <a:p>
            <a:r>
              <a:rPr lang="sv-SE" sz="1200" b="1" kern="1200" dirty="0" smtClean="0">
                <a:solidFill>
                  <a:schemeClr val="tx1"/>
                </a:solidFill>
                <a:effectLst/>
                <a:latin typeface="+mn-lt"/>
                <a:ea typeface="+mn-ea"/>
                <a:cs typeface="+mn-cs"/>
              </a:rPr>
              <a:t>Timtaxor:</a:t>
            </a:r>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Lägsta: 700 kr (590 för 2014)</a:t>
            </a:r>
          </a:p>
          <a:p>
            <a:r>
              <a:rPr lang="sv-SE" sz="1200" kern="1200" dirty="0" smtClean="0">
                <a:solidFill>
                  <a:schemeClr val="tx1"/>
                </a:solidFill>
                <a:effectLst/>
                <a:latin typeface="+mn-lt"/>
                <a:ea typeface="+mn-ea"/>
                <a:cs typeface="+mn-cs"/>
              </a:rPr>
              <a:t>Högsta: 1287 (1240 för 2014)</a:t>
            </a:r>
          </a:p>
          <a:p>
            <a:endParaRPr lang="sv-SE" sz="1200" kern="1200" dirty="0" smtClean="0">
              <a:solidFill>
                <a:schemeClr val="tx1"/>
              </a:solidFill>
              <a:effectLst/>
              <a:latin typeface="+mn-lt"/>
              <a:ea typeface="+mn-ea"/>
              <a:cs typeface="+mn-cs"/>
            </a:endParaRP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Riksrevisionen och Statskontoret och regeringens svar på Riksrevisionens rapport. Tid att agera!!!</a:t>
            </a:r>
          </a:p>
          <a:p>
            <a:endParaRPr lang="sv-SE" dirty="0" smtClean="0"/>
          </a:p>
          <a:p>
            <a:endParaRPr lang="sv-SE" dirty="0"/>
          </a:p>
        </p:txBody>
      </p:sp>
      <p:sp>
        <p:nvSpPr>
          <p:cNvPr id="4" name="Platshållare för bildnummer 3"/>
          <p:cNvSpPr>
            <a:spLocks noGrp="1"/>
          </p:cNvSpPr>
          <p:nvPr>
            <p:ph type="sldNum" sz="quarter" idx="10"/>
          </p:nvPr>
        </p:nvSpPr>
        <p:spPr/>
        <p:txBody>
          <a:bodyPr/>
          <a:lstStyle/>
          <a:p>
            <a:fld id="{7DC4433F-660D-4D74-B8C2-14CECB3EB314}" type="slidenum">
              <a:rPr lang="sv-SE" smtClean="0"/>
              <a:t>9</a:t>
            </a:fld>
            <a:endParaRPr lang="sv-SE" dirty="0"/>
          </a:p>
        </p:txBody>
      </p:sp>
    </p:spTree>
    <p:extLst>
      <p:ext uri="{BB962C8B-B14F-4D97-AF65-F5344CB8AC3E}">
        <p14:creationId xmlns:p14="http://schemas.microsoft.com/office/powerpoint/2010/main" val="2663456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ildsida">
    <p:spTree>
      <p:nvGrpSpPr>
        <p:cNvPr id="1" name=""/>
        <p:cNvGrpSpPr/>
        <p:nvPr/>
      </p:nvGrpSpPr>
      <p:grpSpPr>
        <a:xfrm>
          <a:off x="0" y="0"/>
          <a:ext cx="0" cy="0"/>
          <a:chOff x="0" y="0"/>
          <a:chExt cx="0" cy="0"/>
        </a:xfrm>
      </p:grpSpPr>
      <p:sp>
        <p:nvSpPr>
          <p:cNvPr id="6" name="Platshållare för innehåll 5"/>
          <p:cNvSpPr>
            <a:spLocks noGrp="1"/>
          </p:cNvSpPr>
          <p:nvPr>
            <p:ph sz="quarter" idx="10"/>
          </p:nvPr>
        </p:nvSpPr>
        <p:spPr>
          <a:xfrm>
            <a:off x="0" y="0"/>
            <a:ext cx="9921600" cy="57240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308900901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underrubrik och bild">
    <p:spTree>
      <p:nvGrpSpPr>
        <p:cNvPr id="1" name=""/>
        <p:cNvGrpSpPr/>
        <p:nvPr/>
      </p:nvGrpSpPr>
      <p:grpSpPr>
        <a:xfrm>
          <a:off x="0" y="0"/>
          <a:ext cx="0" cy="0"/>
          <a:chOff x="0" y="0"/>
          <a:chExt cx="0" cy="0"/>
        </a:xfrm>
      </p:grpSpPr>
      <p:sp>
        <p:nvSpPr>
          <p:cNvPr id="2" name="Title 1"/>
          <p:cNvSpPr>
            <a:spLocks noGrp="1"/>
          </p:cNvSpPr>
          <p:nvPr>
            <p:ph type="title"/>
          </p:nvPr>
        </p:nvSpPr>
        <p:spPr>
          <a:xfrm>
            <a:off x="630000" y="486000"/>
            <a:ext cx="4464000" cy="1476000"/>
          </a:xfrm>
        </p:spPr>
        <p:txBody>
          <a:bodyPr anchor="t" anchorCtr="0">
            <a:normAutofit/>
          </a:bodyPr>
          <a:lstStyle>
            <a:lvl1pPr>
              <a:lnSpc>
                <a:spcPts val="5400"/>
              </a:lnSpc>
              <a:defRPr sz="4400"/>
            </a:lvl1pPr>
          </a:lstStyle>
          <a:p>
            <a:r>
              <a:rPr lang="sv-SE" smtClean="0"/>
              <a:t>Klicka här för att ändra format</a:t>
            </a:r>
            <a:endParaRPr lang="en-US" dirty="0"/>
          </a:p>
        </p:txBody>
      </p:sp>
      <p:sp>
        <p:nvSpPr>
          <p:cNvPr id="7" name="Underrubrik 2"/>
          <p:cNvSpPr>
            <a:spLocks noGrp="1"/>
          </p:cNvSpPr>
          <p:nvPr>
            <p:ph type="subTitle" idx="1"/>
          </p:nvPr>
        </p:nvSpPr>
        <p:spPr>
          <a:xfrm>
            <a:off x="630000" y="2185200"/>
            <a:ext cx="4464000" cy="3384000"/>
          </a:xfrm>
        </p:spPr>
        <p:txBody>
          <a:bodyPr>
            <a:normAutofit/>
          </a:bodyPr>
          <a:lstStyle>
            <a:lvl1pPr marL="0" indent="0" algn="l">
              <a:lnSpc>
                <a:spcPts val="4400"/>
              </a:lnSpc>
              <a:spcBef>
                <a:spcPts val="0"/>
              </a:spcBef>
              <a:buNone/>
              <a:defRPr sz="36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här för att ändra format på underrubrik i bakgrunden</a:t>
            </a:r>
            <a:endParaRPr lang="sv-SE" dirty="0"/>
          </a:p>
        </p:txBody>
      </p:sp>
      <p:sp>
        <p:nvSpPr>
          <p:cNvPr id="9" name="Platshållare för bild 8"/>
          <p:cNvSpPr>
            <a:spLocks noGrp="1"/>
          </p:cNvSpPr>
          <p:nvPr>
            <p:ph type="pic" sz="quarter" idx="10"/>
          </p:nvPr>
        </p:nvSpPr>
        <p:spPr>
          <a:xfrm>
            <a:off x="5335200" y="0"/>
            <a:ext cx="4572000" cy="6598800"/>
          </a:xfrm>
        </p:spPr>
        <p:txBody>
          <a:bodyPr/>
          <a:lstStyle/>
          <a:p>
            <a:r>
              <a:rPr lang="sv-SE" dirty="0" smtClean="0"/>
              <a:t>Klicka på ikonen för att lägga till en bild</a:t>
            </a:r>
            <a:endParaRPr lang="sv-SE" dirty="0"/>
          </a:p>
        </p:txBody>
      </p:sp>
    </p:spTree>
    <p:extLst>
      <p:ext uri="{BB962C8B-B14F-4D97-AF65-F5344CB8AC3E}">
        <p14:creationId xmlns:p14="http://schemas.microsoft.com/office/powerpoint/2010/main" val="306717334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p:spTree>
      <p:nvGrpSpPr>
        <p:cNvPr id="1" name=""/>
        <p:cNvGrpSpPr/>
        <p:nvPr/>
      </p:nvGrpSpPr>
      <p:grpSpPr>
        <a:xfrm>
          <a:off x="0" y="0"/>
          <a:ext cx="0" cy="0"/>
          <a:chOff x="0" y="0"/>
          <a:chExt cx="0" cy="0"/>
        </a:xfrm>
      </p:grpSpPr>
      <p:sp>
        <p:nvSpPr>
          <p:cNvPr id="2" name="Title 1"/>
          <p:cNvSpPr>
            <a:spLocks noGrp="1"/>
          </p:cNvSpPr>
          <p:nvPr>
            <p:ph type="ctrTitle"/>
          </p:nvPr>
        </p:nvSpPr>
        <p:spPr>
          <a:xfrm>
            <a:off x="900000" y="1080000"/>
            <a:ext cx="8280000" cy="2196000"/>
          </a:xfrm>
        </p:spPr>
        <p:txBody>
          <a:bodyPr anchor="t" anchorCtr="0">
            <a:normAutofit/>
          </a:bodyPr>
          <a:lstStyle>
            <a:lvl1pPr algn="l">
              <a:lnSpc>
                <a:spcPts val="5400"/>
              </a:lnSpc>
              <a:defRPr sz="4400"/>
            </a:lvl1pPr>
          </a:lstStyle>
          <a:p>
            <a:r>
              <a:rPr lang="sv-SE" smtClean="0"/>
              <a:t>Klicka här för att ändra format</a:t>
            </a:r>
            <a:endParaRPr lang="en-US" dirty="0"/>
          </a:p>
        </p:txBody>
      </p:sp>
    </p:spTree>
    <p:extLst>
      <p:ext uri="{BB962C8B-B14F-4D97-AF65-F5344CB8AC3E}">
        <p14:creationId xmlns:p14="http://schemas.microsoft.com/office/powerpoint/2010/main" val="72961893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Rubrik och två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Content Placeholder 2"/>
          <p:cNvSpPr>
            <a:spLocks noGrp="1"/>
          </p:cNvSpPr>
          <p:nvPr>
            <p:ph sz="half" idx="1"/>
          </p:nvPr>
        </p:nvSpPr>
        <p:spPr>
          <a:xfrm>
            <a:off x="900000" y="1825625"/>
            <a:ext cx="4464000" cy="37440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Content Placeholder 3"/>
          <p:cNvSpPr>
            <a:spLocks noGrp="1"/>
          </p:cNvSpPr>
          <p:nvPr>
            <p:ph sz="half" idx="2"/>
          </p:nvPr>
        </p:nvSpPr>
        <p:spPr>
          <a:xfrm>
            <a:off x="5580000" y="1822450"/>
            <a:ext cx="3600000" cy="37440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Tree>
    <p:extLst>
      <p:ext uri="{BB962C8B-B14F-4D97-AF65-F5344CB8AC3E}">
        <p14:creationId xmlns:p14="http://schemas.microsoft.com/office/powerpoint/2010/main" val="419318712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7" name="Rubrik 6"/>
          <p:cNvSpPr>
            <a:spLocks noGrp="1"/>
          </p:cNvSpPr>
          <p:nvPr>
            <p:ph type="title"/>
          </p:nvPr>
        </p:nvSpPr>
        <p:spPr/>
        <p:txBody>
          <a:bodyPr/>
          <a:lstStyle/>
          <a:p>
            <a:r>
              <a:rPr lang="sv-SE" smtClean="0"/>
              <a:t>Klicka här för att ändra format</a:t>
            </a:r>
            <a:endParaRPr lang="sv-SE"/>
          </a:p>
        </p:txBody>
      </p:sp>
    </p:spTree>
    <p:extLst>
      <p:ext uri="{BB962C8B-B14F-4D97-AF65-F5344CB8AC3E}">
        <p14:creationId xmlns:p14="http://schemas.microsoft.com/office/powerpoint/2010/main" val="180259388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000" y="565200"/>
            <a:ext cx="8280000" cy="1152000"/>
          </a:xfrm>
          <a:prstGeom prst="rect">
            <a:avLst/>
          </a:prstGeom>
        </p:spPr>
        <p:txBody>
          <a:bodyPr vert="horz" lIns="0" tIns="0" rIns="0" bIns="0" rtlCol="0" anchor="t" anchorCtr="0">
            <a:normAutofit/>
          </a:bodyPr>
          <a:lstStyle/>
          <a:p>
            <a:r>
              <a:rPr lang="sv-SE" dirty="0" smtClean="0"/>
              <a:t>Klicka här för att ändra format</a:t>
            </a:r>
            <a:endParaRPr lang="en-US" dirty="0"/>
          </a:p>
        </p:txBody>
      </p:sp>
      <p:sp>
        <p:nvSpPr>
          <p:cNvPr id="3" name="Text Placeholder 2"/>
          <p:cNvSpPr>
            <a:spLocks noGrp="1"/>
          </p:cNvSpPr>
          <p:nvPr>
            <p:ph type="body" idx="1"/>
          </p:nvPr>
        </p:nvSpPr>
        <p:spPr>
          <a:xfrm>
            <a:off x="900000" y="1825625"/>
            <a:ext cx="8280000" cy="3744000"/>
          </a:xfrm>
          <a:prstGeom prst="rect">
            <a:avLst/>
          </a:prstGeom>
        </p:spPr>
        <p:txBody>
          <a:bodyPr vert="horz" lIns="0" tIns="0" rIns="0" bIns="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en-US" dirty="0"/>
          </a:p>
        </p:txBody>
      </p:sp>
      <p:sp>
        <p:nvSpPr>
          <p:cNvPr id="7" name="Rektangel 6"/>
          <p:cNvSpPr/>
          <p:nvPr/>
        </p:nvSpPr>
        <p:spPr>
          <a:xfrm rot="10800000">
            <a:off x="0" y="6597650"/>
            <a:ext cx="9906000" cy="287338"/>
          </a:xfrm>
          <a:prstGeom prst="rect">
            <a:avLst/>
          </a:prstGeom>
          <a:gradFill flip="none" rotWithShape="1">
            <a:gsLst>
              <a:gs pos="100000">
                <a:srgbClr val="C83900"/>
              </a:gs>
              <a:gs pos="100000">
                <a:srgbClr val="AAB7D0"/>
              </a:gs>
              <a:gs pos="100000">
                <a:srgbClr val="929DB2"/>
              </a:gs>
              <a:gs pos="100000">
                <a:srgbClr val="616977"/>
              </a:gs>
              <a:gs pos="0">
                <a:srgbClr val="EA9114"/>
              </a:gs>
              <a:gs pos="100000">
                <a:schemeClr val="accent1">
                  <a:tint val="44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dirty="0"/>
          </a:p>
        </p:txBody>
      </p:sp>
      <p:pic>
        <p:nvPicPr>
          <p:cNvPr id="8" name="Bildobjekt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52438" y="5994400"/>
            <a:ext cx="3098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6241307"/>
      </p:ext>
    </p:extLst>
  </p:cSld>
  <p:clrMap bg1="lt1" tx1="dk1" bg2="lt2" tx2="dk2" accent1="accent1" accent2="accent2" accent3="accent3" accent4="accent4" accent5="accent5" accent6="accent6" hlink="hlink" folHlink="folHlink"/>
  <p:sldLayoutIdLst>
    <p:sldLayoutId id="2147483679" r:id="rId1"/>
    <p:sldLayoutId id="2147483675" r:id="rId2"/>
    <p:sldLayoutId id="2147483673" r:id="rId3"/>
    <p:sldLayoutId id="2147483676" r:id="rId4"/>
    <p:sldLayoutId id="2147483674" r:id="rId5"/>
  </p:sldLayoutIdLst>
  <p:timing>
    <p:tnLst>
      <p:par>
        <p:cTn id="1" dur="indefinite" restart="never" nodeType="tmRoot"/>
      </p:par>
    </p:tnLst>
  </p:timing>
  <p:txStyles>
    <p:titleStyle>
      <a:lvl1pPr algn="l" defTabSz="914400" rtl="0" eaLnBrk="1" latinLnBrk="0" hangingPunct="1">
        <a:lnSpc>
          <a:spcPts val="4000"/>
        </a:lnSpc>
        <a:spcBef>
          <a:spcPct val="0"/>
        </a:spcBef>
        <a:buNone/>
        <a:defRPr sz="3600" kern="1200">
          <a:solidFill>
            <a:schemeClr val="accent1"/>
          </a:solidFill>
          <a:latin typeface="+mj-lt"/>
          <a:ea typeface="+mj-ea"/>
          <a:cs typeface="+mj-cs"/>
        </a:defRPr>
      </a:lvl1pPr>
    </p:titleStyle>
    <p:bodyStyle>
      <a:lvl1pPr marL="0" indent="0" algn="l" defTabSz="914400" rtl="0" eaLnBrk="1" latinLnBrk="0" hangingPunct="1">
        <a:lnSpc>
          <a:spcPts val="3000"/>
        </a:lnSpc>
        <a:spcBef>
          <a:spcPts val="1000"/>
        </a:spcBef>
        <a:buClr>
          <a:schemeClr val="accent1"/>
        </a:buClr>
        <a:buFontTx/>
        <a:buNone/>
        <a:defRPr sz="2400" kern="1200">
          <a:solidFill>
            <a:schemeClr val="tx1"/>
          </a:solidFill>
          <a:latin typeface="+mn-lt"/>
          <a:ea typeface="+mn-ea"/>
          <a:cs typeface="+mn-cs"/>
        </a:defRPr>
      </a:lvl1pPr>
      <a:lvl2pPr marL="230400" indent="-228600" algn="l" defTabSz="914400" rtl="0" eaLnBrk="1" latinLnBrk="0" hangingPunct="1">
        <a:lnSpc>
          <a:spcPct val="10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687600" indent="-228600" algn="l" defTabSz="914400" rtl="0" eaLnBrk="1" latinLnBrk="0" hangingPunct="1">
        <a:lnSpc>
          <a:spcPct val="100000"/>
        </a:lnSpc>
        <a:spcBef>
          <a:spcPts val="3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144800" indent="-228600" algn="l" defTabSz="914400" rtl="0" eaLnBrk="1" latinLnBrk="0" hangingPunct="1">
        <a:lnSpc>
          <a:spcPct val="100000"/>
        </a:lnSpc>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1602000" indent="-228600" algn="l" defTabSz="914400" rtl="0" eaLnBrk="1" latinLnBrk="0" hangingPunct="1">
        <a:lnSpc>
          <a:spcPct val="100000"/>
        </a:lnSpc>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851338" y="3634092"/>
            <a:ext cx="8328662" cy="2196000"/>
          </a:xfrm>
        </p:spPr>
        <p:txBody>
          <a:bodyPr/>
          <a:lstStyle/>
          <a:p>
            <a:pPr>
              <a:lnSpc>
                <a:spcPct val="100000"/>
              </a:lnSpc>
            </a:pPr>
            <a:r>
              <a:rPr lang="sv-SE" sz="3600" dirty="0" smtClean="0"/>
              <a:t>Hela Sveriges livsmedelskontroll</a:t>
            </a:r>
            <a:r>
              <a:rPr lang="sv-SE" dirty="0" smtClean="0"/>
              <a:t/>
            </a:r>
            <a:br>
              <a:rPr lang="sv-SE" dirty="0" smtClean="0"/>
            </a:br>
            <a:r>
              <a:rPr lang="sv-SE" sz="2400" dirty="0" smtClean="0">
                <a:solidFill>
                  <a:schemeClr val="tx1"/>
                </a:solidFill>
              </a:rPr>
              <a:t>Miljöchefmötet  18 mars 2016</a:t>
            </a:r>
            <a:br>
              <a:rPr lang="sv-SE" sz="2400" dirty="0" smtClean="0">
                <a:solidFill>
                  <a:schemeClr val="tx1"/>
                </a:solidFill>
              </a:rPr>
            </a:br>
            <a:r>
              <a:rPr lang="sv-SE" sz="2400" dirty="0" smtClean="0">
                <a:solidFill>
                  <a:schemeClr val="tx1"/>
                </a:solidFill>
              </a:rPr>
              <a:t>Malin Engdahl</a:t>
            </a:r>
            <a:endParaRPr lang="sv-SE" sz="2400" dirty="0">
              <a:solidFill>
                <a:schemeClr val="tx1"/>
              </a:solidFill>
            </a:endParaRPr>
          </a:p>
        </p:txBody>
      </p:sp>
    </p:spTree>
    <p:extLst>
      <p:ext uri="{BB962C8B-B14F-4D97-AF65-F5344CB8AC3E}">
        <p14:creationId xmlns:p14="http://schemas.microsoft.com/office/powerpoint/2010/main" val="23402738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00001" y="174171"/>
            <a:ext cx="8383246" cy="5558972"/>
          </a:xfrm>
        </p:spPr>
      </p:pic>
    </p:spTree>
    <p:extLst>
      <p:ext uri="{BB962C8B-B14F-4D97-AF65-F5344CB8AC3E}">
        <p14:creationId xmlns:p14="http://schemas.microsoft.com/office/powerpoint/2010/main" val="154226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rotWithShape="1">
          <a:blip r:embed="rId3">
            <a:extLst>
              <a:ext uri="{28A0092B-C50C-407E-A947-70E740481C1C}">
                <a14:useLocalDpi xmlns:a14="http://schemas.microsoft.com/office/drawing/2010/main" val="0"/>
              </a:ext>
            </a:extLst>
          </a:blip>
          <a:srcRect t="9511" b="11172"/>
          <a:stretch/>
        </p:blipFill>
        <p:spPr>
          <a:xfrm>
            <a:off x="0" y="0"/>
            <a:ext cx="9906000" cy="5892798"/>
          </a:xfrm>
          <a:prstGeom prst="rect">
            <a:avLst/>
          </a:prstGeom>
        </p:spPr>
      </p:pic>
      <p:sp>
        <p:nvSpPr>
          <p:cNvPr id="7" name="Rubrik 2"/>
          <p:cNvSpPr>
            <a:spLocks noGrp="1"/>
          </p:cNvSpPr>
          <p:nvPr>
            <p:ph type="title"/>
          </p:nvPr>
        </p:nvSpPr>
        <p:spPr>
          <a:xfrm>
            <a:off x="0" y="2532933"/>
            <a:ext cx="9906000" cy="1152000"/>
          </a:xfrm>
        </p:spPr>
        <p:txBody>
          <a:bodyPr>
            <a:normAutofit/>
          </a:bodyPr>
          <a:lstStyle/>
          <a:p>
            <a:pPr algn="ctr"/>
            <a:r>
              <a:rPr lang="sv-SE" dirty="0" smtClean="0">
                <a:solidFill>
                  <a:schemeClr val="tx1"/>
                </a:solidFill>
              </a:rPr>
              <a:t>Nu gör vi verkstad</a:t>
            </a:r>
            <a:br>
              <a:rPr lang="sv-SE" dirty="0" smtClean="0">
                <a:solidFill>
                  <a:schemeClr val="tx1"/>
                </a:solidFill>
              </a:rPr>
            </a:br>
            <a:r>
              <a:rPr lang="sv-SE" dirty="0" smtClean="0">
                <a:solidFill>
                  <a:schemeClr val="tx1"/>
                </a:solidFill>
              </a:rPr>
              <a:t>Tillsammans </a:t>
            </a:r>
            <a:endParaRPr lang="sv-SE" dirty="0">
              <a:solidFill>
                <a:schemeClr val="tx1"/>
              </a:solidFill>
            </a:endParaRPr>
          </a:p>
        </p:txBody>
      </p:sp>
    </p:spTree>
    <p:extLst>
      <p:ext uri="{BB962C8B-B14F-4D97-AF65-F5344CB8AC3E}">
        <p14:creationId xmlns:p14="http://schemas.microsoft.com/office/powerpoint/2010/main" val="39727119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0" y="760946"/>
            <a:ext cx="9906000" cy="1152000"/>
          </a:xfrm>
        </p:spPr>
        <p:txBody>
          <a:bodyPr>
            <a:normAutofit fontScale="90000"/>
          </a:bodyPr>
          <a:lstStyle/>
          <a:p>
            <a:pPr algn="ctr"/>
            <a:r>
              <a:rPr lang="sv-SE" dirty="0" smtClean="0"/>
              <a:t/>
            </a:r>
            <a:br>
              <a:rPr lang="sv-SE" dirty="0" smtClean="0"/>
            </a:br>
            <a:r>
              <a:rPr lang="sv-SE" dirty="0"/>
              <a:t/>
            </a:r>
            <a:br>
              <a:rPr lang="sv-SE" dirty="0"/>
            </a:br>
            <a:r>
              <a:rPr lang="sv-SE" dirty="0" smtClean="0"/>
              <a:t/>
            </a:r>
            <a:br>
              <a:rPr lang="sv-SE" dirty="0" smtClean="0"/>
            </a:br>
            <a:r>
              <a:rPr lang="sv-SE" dirty="0" smtClean="0"/>
              <a:t>Vad hjälper </a:t>
            </a:r>
            <a:r>
              <a:rPr lang="sv-SE" dirty="0" smtClean="0"/>
              <a:t/>
            </a:r>
            <a:br>
              <a:rPr lang="sv-SE" dirty="0" smtClean="0"/>
            </a:br>
            <a:r>
              <a:rPr lang="sv-SE" dirty="0" smtClean="0"/>
              <a:t>livsmedelskontrollen att lyckas</a:t>
            </a:r>
            <a:r>
              <a:rPr lang="sv-SE" dirty="0" smtClean="0"/>
              <a:t>?</a:t>
            </a:r>
            <a:br>
              <a:rPr lang="sv-SE" dirty="0" smtClean="0"/>
            </a:br>
            <a:r>
              <a:rPr lang="sv-SE" dirty="0"/>
              <a:t/>
            </a:r>
            <a:br>
              <a:rPr lang="sv-SE" dirty="0"/>
            </a:br>
            <a:r>
              <a:rPr lang="sv-SE" dirty="0" smtClean="0"/>
              <a:t/>
            </a:r>
            <a:br>
              <a:rPr lang="sv-SE" dirty="0" smtClean="0"/>
            </a:br>
            <a:r>
              <a:rPr lang="sv-SE" dirty="0" smtClean="0"/>
              <a:t>Vad önskar ni att det står på nästa bild?</a:t>
            </a:r>
            <a:endParaRPr lang="sv-SE" dirty="0"/>
          </a:p>
        </p:txBody>
      </p:sp>
    </p:spTree>
    <p:extLst>
      <p:ext uri="{BB962C8B-B14F-4D97-AF65-F5344CB8AC3E}">
        <p14:creationId xmlns:p14="http://schemas.microsoft.com/office/powerpoint/2010/main" val="39347021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p:cNvPicPr>
            <a:picLocks noChangeAspect="1"/>
          </p:cNvPicPr>
          <p:nvPr/>
        </p:nvPicPr>
        <p:blipFill rotWithShape="1">
          <a:blip r:embed="rId3" cstate="print">
            <a:extLst>
              <a:ext uri="{28A0092B-C50C-407E-A947-70E740481C1C}">
                <a14:useLocalDpi xmlns:a14="http://schemas.microsoft.com/office/drawing/2010/main" val="0"/>
              </a:ext>
            </a:extLst>
          </a:blip>
          <a:srcRect l="1993"/>
          <a:stretch/>
        </p:blipFill>
        <p:spPr>
          <a:xfrm>
            <a:off x="0" y="449941"/>
            <a:ext cx="9908110" cy="5021944"/>
          </a:xfrm>
          <a:prstGeom prst="rect">
            <a:avLst/>
          </a:prstGeom>
        </p:spPr>
      </p:pic>
      <p:sp>
        <p:nvSpPr>
          <p:cNvPr id="6" name="Rubrik 1"/>
          <p:cNvSpPr>
            <a:spLocks noGrp="1"/>
          </p:cNvSpPr>
          <p:nvPr>
            <p:ph type="ctrTitle"/>
          </p:nvPr>
        </p:nvSpPr>
        <p:spPr>
          <a:xfrm>
            <a:off x="0" y="2576610"/>
            <a:ext cx="9906000" cy="1275750"/>
          </a:xfrm>
        </p:spPr>
        <p:txBody>
          <a:bodyPr>
            <a:normAutofit/>
          </a:bodyPr>
          <a:lstStyle/>
          <a:p>
            <a:pPr algn="ctr"/>
            <a:r>
              <a:rPr lang="sv-SE" sz="3600" dirty="0" smtClean="0">
                <a:solidFill>
                  <a:schemeClr val="bg1"/>
                </a:solidFill>
              </a:rPr>
              <a:t>Insatser och satsningar:</a:t>
            </a:r>
            <a:endParaRPr lang="sv-SE" sz="3600" dirty="0">
              <a:solidFill>
                <a:schemeClr val="bg1"/>
              </a:solidFill>
            </a:endParaRPr>
          </a:p>
        </p:txBody>
      </p:sp>
    </p:spTree>
    <p:extLst>
      <p:ext uri="{BB962C8B-B14F-4D97-AF65-F5344CB8AC3E}">
        <p14:creationId xmlns:p14="http://schemas.microsoft.com/office/powerpoint/2010/main" val="18850874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rotWithShape="1">
          <a:blip r:embed="rId3">
            <a:extLst>
              <a:ext uri="{28A0092B-C50C-407E-A947-70E740481C1C}">
                <a14:useLocalDpi xmlns:a14="http://schemas.microsoft.com/office/drawing/2010/main" val="0"/>
              </a:ext>
            </a:extLst>
          </a:blip>
          <a:srcRect t="1282" b="3309"/>
          <a:stretch/>
        </p:blipFill>
        <p:spPr>
          <a:xfrm>
            <a:off x="39006" y="0"/>
            <a:ext cx="9808879" cy="5950859"/>
          </a:xfrm>
          <a:prstGeom prst="rect">
            <a:avLst/>
          </a:prstGeom>
        </p:spPr>
      </p:pic>
      <p:sp>
        <p:nvSpPr>
          <p:cNvPr id="5" name="Rubrik 2"/>
          <p:cNvSpPr txBox="1">
            <a:spLocks/>
          </p:cNvSpPr>
          <p:nvPr/>
        </p:nvSpPr>
        <p:spPr>
          <a:xfrm>
            <a:off x="-729422" y="714055"/>
            <a:ext cx="9906000" cy="689443"/>
          </a:xfrm>
          <a:prstGeom prst="rect">
            <a:avLst/>
          </a:prstGeom>
        </p:spPr>
        <p:txBody>
          <a:bodyPr vert="horz" lIns="0" tIns="0" rIns="0" bIns="0" rtlCol="0" anchor="t" anchorCtr="0">
            <a:normAutofit fontScale="92500"/>
          </a:bodyPr>
          <a:lstStyle>
            <a:lvl1pPr algn="l" defTabSz="914400" rtl="0" eaLnBrk="1" latinLnBrk="0" hangingPunct="1">
              <a:lnSpc>
                <a:spcPts val="4000"/>
              </a:lnSpc>
              <a:spcBef>
                <a:spcPct val="0"/>
              </a:spcBef>
              <a:buNone/>
              <a:defRPr sz="3600" kern="1200">
                <a:solidFill>
                  <a:schemeClr val="accent1"/>
                </a:solidFill>
                <a:latin typeface="+mj-lt"/>
                <a:ea typeface="+mj-ea"/>
                <a:cs typeface="+mj-cs"/>
              </a:defRPr>
            </a:lvl1pPr>
          </a:lstStyle>
          <a:p>
            <a:pPr algn="ctr"/>
            <a:r>
              <a:rPr lang="sv-SE" sz="3200" dirty="0" smtClean="0">
                <a:solidFill>
                  <a:schemeClr val="tx1"/>
                </a:solidFill>
              </a:rPr>
              <a:t>       	</a:t>
            </a:r>
            <a:r>
              <a:rPr lang="sv-SE" sz="3500" dirty="0" smtClean="0">
                <a:solidFill>
                  <a:schemeClr val="tx1"/>
                </a:solidFill>
              </a:rPr>
              <a:t>Tydligare krav på kommuner att leverera bra kontroll</a:t>
            </a:r>
            <a:endParaRPr lang="sv-SE" sz="3200" dirty="0">
              <a:solidFill>
                <a:schemeClr val="tx1"/>
              </a:solidFill>
            </a:endParaRPr>
          </a:p>
        </p:txBody>
      </p:sp>
    </p:spTree>
    <p:extLst>
      <p:ext uri="{BB962C8B-B14F-4D97-AF65-F5344CB8AC3E}">
        <p14:creationId xmlns:p14="http://schemas.microsoft.com/office/powerpoint/2010/main" val="6003834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rotWithShape="1">
          <a:blip r:embed="rId3">
            <a:extLst>
              <a:ext uri="{28A0092B-C50C-407E-A947-70E740481C1C}">
                <a14:useLocalDpi xmlns:a14="http://schemas.microsoft.com/office/drawing/2010/main" val="0"/>
              </a:ext>
            </a:extLst>
          </a:blip>
          <a:srcRect t="1282" b="3309"/>
          <a:stretch/>
        </p:blipFill>
        <p:spPr>
          <a:xfrm>
            <a:off x="39006" y="0"/>
            <a:ext cx="9808879" cy="5950859"/>
          </a:xfrm>
          <a:prstGeom prst="rect">
            <a:avLst/>
          </a:prstGeom>
        </p:spPr>
      </p:pic>
      <p:sp>
        <p:nvSpPr>
          <p:cNvPr id="5" name="Rubrik 2"/>
          <p:cNvSpPr txBox="1">
            <a:spLocks/>
          </p:cNvSpPr>
          <p:nvPr/>
        </p:nvSpPr>
        <p:spPr>
          <a:xfrm>
            <a:off x="-729422" y="714055"/>
            <a:ext cx="9906000" cy="689443"/>
          </a:xfrm>
          <a:prstGeom prst="rect">
            <a:avLst/>
          </a:prstGeom>
        </p:spPr>
        <p:txBody>
          <a:bodyPr vert="horz" lIns="0" tIns="0" rIns="0" bIns="0" rtlCol="0" anchor="t" anchorCtr="0">
            <a:normAutofit fontScale="92500"/>
          </a:bodyPr>
          <a:lstStyle>
            <a:lvl1pPr algn="l" defTabSz="914400" rtl="0" eaLnBrk="1" latinLnBrk="0" hangingPunct="1">
              <a:lnSpc>
                <a:spcPts val="4000"/>
              </a:lnSpc>
              <a:spcBef>
                <a:spcPct val="0"/>
              </a:spcBef>
              <a:buNone/>
              <a:defRPr sz="3600" kern="1200">
                <a:solidFill>
                  <a:schemeClr val="accent1"/>
                </a:solidFill>
                <a:latin typeface="+mj-lt"/>
                <a:ea typeface="+mj-ea"/>
                <a:cs typeface="+mj-cs"/>
              </a:defRPr>
            </a:lvl1pPr>
          </a:lstStyle>
          <a:p>
            <a:pPr algn="ctr"/>
            <a:r>
              <a:rPr lang="sv-SE" sz="3200" dirty="0" smtClean="0">
                <a:solidFill>
                  <a:schemeClr val="tx1"/>
                </a:solidFill>
              </a:rPr>
              <a:t>       	</a:t>
            </a:r>
            <a:r>
              <a:rPr lang="sv-SE" sz="3500" dirty="0" smtClean="0">
                <a:solidFill>
                  <a:schemeClr val="tx1"/>
                </a:solidFill>
              </a:rPr>
              <a:t>Tydligare krav på kommuner att leverera bra kontroll</a:t>
            </a:r>
            <a:endParaRPr lang="sv-SE" sz="3200" dirty="0">
              <a:solidFill>
                <a:schemeClr val="tx1"/>
              </a:solidFill>
            </a:endParaRPr>
          </a:p>
        </p:txBody>
      </p:sp>
      <p:sp>
        <p:nvSpPr>
          <p:cNvPr id="4" name="Rubrik 2"/>
          <p:cNvSpPr txBox="1">
            <a:spLocks/>
          </p:cNvSpPr>
          <p:nvPr/>
        </p:nvSpPr>
        <p:spPr>
          <a:xfrm>
            <a:off x="360985" y="1710214"/>
            <a:ext cx="9906000" cy="689443"/>
          </a:xfrm>
          <a:prstGeom prst="rect">
            <a:avLst/>
          </a:prstGeom>
        </p:spPr>
        <p:txBody>
          <a:bodyPr vert="horz" lIns="0" tIns="0" rIns="0" bIns="0" rtlCol="0" anchor="t" anchorCtr="0">
            <a:normAutofit/>
          </a:bodyPr>
          <a:lstStyle>
            <a:lvl1pPr algn="l" defTabSz="914400" rtl="0" eaLnBrk="1" latinLnBrk="0" hangingPunct="1">
              <a:lnSpc>
                <a:spcPts val="4000"/>
              </a:lnSpc>
              <a:spcBef>
                <a:spcPct val="0"/>
              </a:spcBef>
              <a:buNone/>
              <a:defRPr sz="3600" kern="1200">
                <a:solidFill>
                  <a:schemeClr val="accent1"/>
                </a:solidFill>
                <a:latin typeface="+mj-lt"/>
                <a:ea typeface="+mj-ea"/>
                <a:cs typeface="+mj-cs"/>
              </a:defRPr>
            </a:lvl1pPr>
          </a:lstStyle>
          <a:p>
            <a:pPr algn="ctr"/>
            <a:r>
              <a:rPr lang="sv-SE" sz="3200" dirty="0">
                <a:solidFill>
                  <a:schemeClr val="tx1"/>
                </a:solidFill>
              </a:rPr>
              <a:t>Tydligare </a:t>
            </a:r>
            <a:r>
              <a:rPr lang="sv-SE" sz="3200" dirty="0" smtClean="0">
                <a:solidFill>
                  <a:schemeClr val="tx1"/>
                </a:solidFill>
              </a:rPr>
              <a:t>uppföljning av kontrollen- krav på åtgärder </a:t>
            </a:r>
            <a:endParaRPr lang="sv-SE" sz="3200" dirty="0">
              <a:solidFill>
                <a:schemeClr val="tx1"/>
              </a:solidFill>
            </a:endParaRPr>
          </a:p>
        </p:txBody>
      </p:sp>
    </p:spTree>
    <p:extLst>
      <p:ext uri="{BB962C8B-B14F-4D97-AF65-F5344CB8AC3E}">
        <p14:creationId xmlns:p14="http://schemas.microsoft.com/office/powerpoint/2010/main" val="7031303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p:cNvPicPr>
            <a:picLocks noChangeAspect="1"/>
          </p:cNvPicPr>
          <p:nvPr/>
        </p:nvPicPr>
        <p:blipFill rotWithShape="1">
          <a:blip r:embed="rId3">
            <a:extLst>
              <a:ext uri="{28A0092B-C50C-407E-A947-70E740481C1C}">
                <a14:useLocalDpi xmlns:a14="http://schemas.microsoft.com/office/drawing/2010/main" val="0"/>
              </a:ext>
            </a:extLst>
          </a:blip>
          <a:srcRect t="1282" b="3309"/>
          <a:stretch/>
        </p:blipFill>
        <p:spPr>
          <a:xfrm>
            <a:off x="39006" y="0"/>
            <a:ext cx="9808879" cy="5950859"/>
          </a:xfrm>
          <a:prstGeom prst="rect">
            <a:avLst/>
          </a:prstGeom>
        </p:spPr>
      </p:pic>
      <p:sp>
        <p:nvSpPr>
          <p:cNvPr id="8" name="Rubrik 2"/>
          <p:cNvSpPr txBox="1">
            <a:spLocks/>
          </p:cNvSpPr>
          <p:nvPr/>
        </p:nvSpPr>
        <p:spPr>
          <a:xfrm>
            <a:off x="-264964" y="844683"/>
            <a:ext cx="9906000" cy="689443"/>
          </a:xfrm>
          <a:prstGeom prst="rect">
            <a:avLst/>
          </a:prstGeom>
        </p:spPr>
        <p:txBody>
          <a:bodyPr vert="horz" lIns="0" tIns="0" rIns="0" bIns="0" rtlCol="0" anchor="t" anchorCtr="0">
            <a:normAutofit/>
          </a:bodyPr>
          <a:lstStyle>
            <a:lvl1pPr algn="l" defTabSz="914400" rtl="0" eaLnBrk="1" latinLnBrk="0" hangingPunct="1">
              <a:lnSpc>
                <a:spcPts val="4000"/>
              </a:lnSpc>
              <a:spcBef>
                <a:spcPct val="0"/>
              </a:spcBef>
              <a:buNone/>
              <a:defRPr sz="3600" kern="1200">
                <a:solidFill>
                  <a:schemeClr val="accent1"/>
                </a:solidFill>
                <a:latin typeface="+mj-lt"/>
                <a:ea typeface="+mj-ea"/>
                <a:cs typeface="+mj-cs"/>
              </a:defRPr>
            </a:lvl1pPr>
          </a:lstStyle>
          <a:p>
            <a:pPr algn="ctr"/>
            <a:r>
              <a:rPr lang="sv-SE" sz="3200" dirty="0">
                <a:solidFill>
                  <a:schemeClr val="tx1"/>
                </a:solidFill>
              </a:rPr>
              <a:t>Tydligare krav på </a:t>
            </a:r>
            <a:r>
              <a:rPr lang="sv-SE" sz="3200" dirty="0" smtClean="0">
                <a:solidFill>
                  <a:schemeClr val="tx1"/>
                </a:solidFill>
              </a:rPr>
              <a:t>kommunerna att leverera </a:t>
            </a:r>
            <a:r>
              <a:rPr lang="sv-SE" sz="3200" dirty="0">
                <a:solidFill>
                  <a:schemeClr val="tx1"/>
                </a:solidFill>
              </a:rPr>
              <a:t>bra </a:t>
            </a:r>
            <a:r>
              <a:rPr lang="sv-SE" sz="3200" dirty="0" smtClean="0">
                <a:solidFill>
                  <a:schemeClr val="tx1"/>
                </a:solidFill>
              </a:rPr>
              <a:t>kontroll </a:t>
            </a:r>
            <a:endParaRPr lang="sv-SE" sz="3200" dirty="0">
              <a:solidFill>
                <a:schemeClr val="tx1"/>
              </a:solidFill>
            </a:endParaRPr>
          </a:p>
        </p:txBody>
      </p:sp>
      <p:sp>
        <p:nvSpPr>
          <p:cNvPr id="9" name="Rubrik 2"/>
          <p:cNvSpPr txBox="1">
            <a:spLocks/>
          </p:cNvSpPr>
          <p:nvPr/>
        </p:nvSpPr>
        <p:spPr>
          <a:xfrm>
            <a:off x="680481" y="2527005"/>
            <a:ext cx="9757144" cy="710715"/>
          </a:xfrm>
          <a:prstGeom prst="rect">
            <a:avLst/>
          </a:prstGeom>
        </p:spPr>
        <p:txBody>
          <a:bodyPr vert="horz" lIns="0" tIns="0" rIns="0" bIns="0" rtlCol="0" anchor="t" anchorCtr="0">
            <a:normAutofit/>
          </a:bodyPr>
          <a:lstStyle>
            <a:lvl1pPr algn="l" defTabSz="914400" rtl="0" eaLnBrk="1" latinLnBrk="0" hangingPunct="1">
              <a:lnSpc>
                <a:spcPts val="4000"/>
              </a:lnSpc>
              <a:spcBef>
                <a:spcPct val="0"/>
              </a:spcBef>
              <a:buNone/>
              <a:defRPr sz="3600" kern="1200">
                <a:solidFill>
                  <a:schemeClr val="accent1"/>
                </a:solidFill>
                <a:latin typeface="+mj-lt"/>
                <a:ea typeface="+mj-ea"/>
                <a:cs typeface="+mj-cs"/>
              </a:defRPr>
            </a:lvl1pPr>
          </a:lstStyle>
          <a:p>
            <a:pPr algn="ctr"/>
            <a:r>
              <a:rPr lang="sv-SE" sz="3200" dirty="0" smtClean="0">
                <a:solidFill>
                  <a:schemeClr val="tx1"/>
                </a:solidFill>
              </a:rPr>
              <a:t>Intensifierat arbete mot livsmedelsfusk</a:t>
            </a:r>
            <a:endParaRPr lang="sv-SE" sz="3200" dirty="0">
              <a:solidFill>
                <a:schemeClr val="tx1"/>
              </a:solidFill>
            </a:endParaRPr>
          </a:p>
        </p:txBody>
      </p:sp>
      <p:sp>
        <p:nvSpPr>
          <p:cNvPr id="5" name="Rubrik 2"/>
          <p:cNvSpPr txBox="1">
            <a:spLocks/>
          </p:cNvSpPr>
          <p:nvPr/>
        </p:nvSpPr>
        <p:spPr>
          <a:xfrm>
            <a:off x="-58115" y="1837562"/>
            <a:ext cx="9906000" cy="689443"/>
          </a:xfrm>
          <a:prstGeom prst="rect">
            <a:avLst/>
          </a:prstGeom>
        </p:spPr>
        <p:txBody>
          <a:bodyPr vert="horz" lIns="0" tIns="0" rIns="0" bIns="0" rtlCol="0" anchor="t" anchorCtr="0">
            <a:normAutofit/>
          </a:bodyPr>
          <a:lstStyle>
            <a:lvl1pPr algn="l" defTabSz="914400" rtl="0" eaLnBrk="1" latinLnBrk="0" hangingPunct="1">
              <a:lnSpc>
                <a:spcPts val="4000"/>
              </a:lnSpc>
              <a:spcBef>
                <a:spcPct val="0"/>
              </a:spcBef>
              <a:buNone/>
              <a:defRPr sz="3600" kern="1200">
                <a:solidFill>
                  <a:schemeClr val="accent1"/>
                </a:solidFill>
                <a:latin typeface="+mj-lt"/>
                <a:ea typeface="+mj-ea"/>
                <a:cs typeface="+mj-cs"/>
              </a:defRPr>
            </a:lvl1pPr>
          </a:lstStyle>
          <a:p>
            <a:pPr algn="ctr"/>
            <a:r>
              <a:rPr lang="sv-SE" sz="3200" dirty="0">
                <a:solidFill>
                  <a:schemeClr val="tx1"/>
                </a:solidFill>
              </a:rPr>
              <a:t>Tydligare </a:t>
            </a:r>
            <a:r>
              <a:rPr lang="sv-SE" sz="3200" dirty="0" smtClean="0">
                <a:solidFill>
                  <a:schemeClr val="tx1"/>
                </a:solidFill>
              </a:rPr>
              <a:t>uppföljning av kontrollen- krav på åtgärder </a:t>
            </a:r>
            <a:endParaRPr lang="sv-SE" sz="3200" dirty="0">
              <a:solidFill>
                <a:schemeClr val="tx1"/>
              </a:solidFill>
            </a:endParaRPr>
          </a:p>
        </p:txBody>
      </p:sp>
    </p:spTree>
    <p:extLst>
      <p:ext uri="{BB962C8B-B14F-4D97-AF65-F5344CB8AC3E}">
        <p14:creationId xmlns:p14="http://schemas.microsoft.com/office/powerpoint/2010/main" val="6003834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p:cNvPicPr>
            <a:picLocks noChangeAspect="1"/>
          </p:cNvPicPr>
          <p:nvPr/>
        </p:nvPicPr>
        <p:blipFill rotWithShape="1">
          <a:blip r:embed="rId3">
            <a:extLst>
              <a:ext uri="{28A0092B-C50C-407E-A947-70E740481C1C}">
                <a14:useLocalDpi xmlns:a14="http://schemas.microsoft.com/office/drawing/2010/main" val="0"/>
              </a:ext>
            </a:extLst>
          </a:blip>
          <a:srcRect t="1282" b="3309"/>
          <a:stretch/>
        </p:blipFill>
        <p:spPr>
          <a:xfrm>
            <a:off x="39006" y="0"/>
            <a:ext cx="9808879" cy="5950859"/>
          </a:xfrm>
          <a:prstGeom prst="rect">
            <a:avLst/>
          </a:prstGeom>
        </p:spPr>
      </p:pic>
      <p:sp>
        <p:nvSpPr>
          <p:cNvPr id="9" name="Rubrik 2"/>
          <p:cNvSpPr txBox="1">
            <a:spLocks/>
          </p:cNvSpPr>
          <p:nvPr/>
        </p:nvSpPr>
        <p:spPr>
          <a:xfrm>
            <a:off x="-552890" y="749851"/>
            <a:ext cx="9906000" cy="689443"/>
          </a:xfrm>
          <a:prstGeom prst="rect">
            <a:avLst/>
          </a:prstGeom>
        </p:spPr>
        <p:txBody>
          <a:bodyPr vert="horz" lIns="0" tIns="0" rIns="0" bIns="0" rtlCol="0" anchor="t" anchorCtr="0">
            <a:normAutofit fontScale="85000" lnSpcReduction="10000"/>
          </a:bodyPr>
          <a:lstStyle>
            <a:lvl1pPr algn="l" defTabSz="914400" rtl="0" eaLnBrk="1" latinLnBrk="0" hangingPunct="1">
              <a:lnSpc>
                <a:spcPts val="4000"/>
              </a:lnSpc>
              <a:spcBef>
                <a:spcPct val="0"/>
              </a:spcBef>
              <a:buNone/>
              <a:defRPr sz="3600" kern="1200">
                <a:solidFill>
                  <a:schemeClr val="accent1"/>
                </a:solidFill>
                <a:latin typeface="+mj-lt"/>
                <a:ea typeface="+mj-ea"/>
                <a:cs typeface="+mj-cs"/>
              </a:defRPr>
            </a:lvl1pPr>
          </a:lstStyle>
          <a:p>
            <a:pPr algn="ctr"/>
            <a:r>
              <a:rPr lang="sv-SE" sz="3200" dirty="0" smtClean="0">
                <a:solidFill>
                  <a:schemeClr val="tx1"/>
                </a:solidFill>
              </a:rPr>
              <a:t>	</a:t>
            </a:r>
            <a:r>
              <a:rPr lang="sv-SE" sz="3500" dirty="0" smtClean="0">
                <a:solidFill>
                  <a:schemeClr val="tx1"/>
                </a:solidFill>
              </a:rPr>
              <a:t>Tydligare </a:t>
            </a:r>
            <a:r>
              <a:rPr lang="sv-SE" sz="3500" dirty="0">
                <a:solidFill>
                  <a:schemeClr val="tx1"/>
                </a:solidFill>
              </a:rPr>
              <a:t>krav på </a:t>
            </a:r>
            <a:r>
              <a:rPr lang="sv-SE" sz="3500" dirty="0" smtClean="0">
                <a:solidFill>
                  <a:schemeClr val="tx1"/>
                </a:solidFill>
              </a:rPr>
              <a:t>kommunerna att leverera </a:t>
            </a:r>
            <a:r>
              <a:rPr lang="sv-SE" sz="3500" dirty="0">
                <a:solidFill>
                  <a:schemeClr val="tx1"/>
                </a:solidFill>
              </a:rPr>
              <a:t>bra kontroll</a:t>
            </a:r>
            <a:endParaRPr lang="sv-SE" sz="3200" dirty="0">
              <a:solidFill>
                <a:schemeClr val="tx1"/>
              </a:solidFill>
            </a:endParaRPr>
          </a:p>
        </p:txBody>
      </p:sp>
      <p:sp>
        <p:nvSpPr>
          <p:cNvPr id="10" name="Rubrik 2"/>
          <p:cNvSpPr txBox="1">
            <a:spLocks/>
          </p:cNvSpPr>
          <p:nvPr/>
        </p:nvSpPr>
        <p:spPr>
          <a:xfrm>
            <a:off x="680481" y="2184052"/>
            <a:ext cx="9757144" cy="710715"/>
          </a:xfrm>
          <a:prstGeom prst="rect">
            <a:avLst/>
          </a:prstGeom>
        </p:spPr>
        <p:txBody>
          <a:bodyPr vert="horz" lIns="0" tIns="0" rIns="0" bIns="0" rtlCol="0" anchor="t" anchorCtr="0">
            <a:normAutofit/>
          </a:bodyPr>
          <a:lstStyle>
            <a:lvl1pPr algn="l" defTabSz="914400" rtl="0" eaLnBrk="1" latinLnBrk="0" hangingPunct="1">
              <a:lnSpc>
                <a:spcPts val="4000"/>
              </a:lnSpc>
              <a:spcBef>
                <a:spcPct val="0"/>
              </a:spcBef>
              <a:buNone/>
              <a:defRPr sz="3600" kern="1200">
                <a:solidFill>
                  <a:schemeClr val="accent1"/>
                </a:solidFill>
                <a:latin typeface="+mj-lt"/>
                <a:ea typeface="+mj-ea"/>
                <a:cs typeface="+mj-cs"/>
              </a:defRPr>
            </a:lvl1pPr>
          </a:lstStyle>
          <a:p>
            <a:pPr algn="ctr"/>
            <a:r>
              <a:rPr lang="sv-SE" sz="3200" dirty="0" smtClean="0">
                <a:solidFill>
                  <a:schemeClr val="tx1"/>
                </a:solidFill>
              </a:rPr>
              <a:t>Intensifierat arbete mot livsmedelsfusk</a:t>
            </a:r>
            <a:endParaRPr lang="sv-SE" sz="3200" dirty="0">
              <a:solidFill>
                <a:schemeClr val="tx1"/>
              </a:solidFill>
            </a:endParaRPr>
          </a:p>
        </p:txBody>
      </p:sp>
      <p:sp>
        <p:nvSpPr>
          <p:cNvPr id="11" name="Rubrik 2"/>
          <p:cNvSpPr txBox="1">
            <a:spLocks/>
          </p:cNvSpPr>
          <p:nvPr/>
        </p:nvSpPr>
        <p:spPr>
          <a:xfrm>
            <a:off x="-552890" y="2820175"/>
            <a:ext cx="9906000" cy="923369"/>
          </a:xfrm>
          <a:prstGeom prst="rect">
            <a:avLst/>
          </a:prstGeom>
        </p:spPr>
        <p:txBody>
          <a:bodyPr vert="horz" lIns="0" tIns="0" rIns="0" bIns="0" rtlCol="0" anchor="t" anchorCtr="0">
            <a:normAutofit/>
          </a:bodyPr>
          <a:lstStyle>
            <a:lvl1pPr algn="l" defTabSz="914400" rtl="0" eaLnBrk="1" latinLnBrk="0" hangingPunct="1">
              <a:lnSpc>
                <a:spcPts val="4000"/>
              </a:lnSpc>
              <a:spcBef>
                <a:spcPct val="0"/>
              </a:spcBef>
              <a:buNone/>
              <a:defRPr sz="3600" kern="1200">
                <a:solidFill>
                  <a:schemeClr val="accent1"/>
                </a:solidFill>
                <a:latin typeface="+mj-lt"/>
                <a:ea typeface="+mj-ea"/>
                <a:cs typeface="+mj-cs"/>
              </a:defRPr>
            </a:lvl1pPr>
          </a:lstStyle>
          <a:p>
            <a:pPr algn="ctr"/>
            <a:r>
              <a:rPr lang="sv-SE" sz="3200" dirty="0" smtClean="0">
                <a:solidFill>
                  <a:schemeClr val="tx1"/>
                </a:solidFill>
              </a:rPr>
              <a:t>Lansering av en ny kontrollmetodik</a:t>
            </a:r>
            <a:endParaRPr lang="sv-SE" sz="3200" dirty="0">
              <a:solidFill>
                <a:schemeClr val="tx1"/>
              </a:solidFill>
            </a:endParaRPr>
          </a:p>
        </p:txBody>
      </p:sp>
      <p:sp>
        <p:nvSpPr>
          <p:cNvPr id="6" name="Rubrik 2"/>
          <p:cNvSpPr txBox="1">
            <a:spLocks/>
          </p:cNvSpPr>
          <p:nvPr/>
        </p:nvSpPr>
        <p:spPr>
          <a:xfrm>
            <a:off x="-58115" y="1494314"/>
            <a:ext cx="9906000" cy="689443"/>
          </a:xfrm>
          <a:prstGeom prst="rect">
            <a:avLst/>
          </a:prstGeom>
        </p:spPr>
        <p:txBody>
          <a:bodyPr vert="horz" lIns="0" tIns="0" rIns="0" bIns="0" rtlCol="0" anchor="t" anchorCtr="0">
            <a:normAutofit/>
          </a:bodyPr>
          <a:lstStyle>
            <a:lvl1pPr algn="l" defTabSz="914400" rtl="0" eaLnBrk="1" latinLnBrk="0" hangingPunct="1">
              <a:lnSpc>
                <a:spcPts val="4000"/>
              </a:lnSpc>
              <a:spcBef>
                <a:spcPct val="0"/>
              </a:spcBef>
              <a:buNone/>
              <a:defRPr sz="3600" kern="1200">
                <a:solidFill>
                  <a:schemeClr val="accent1"/>
                </a:solidFill>
                <a:latin typeface="+mj-lt"/>
                <a:ea typeface="+mj-ea"/>
                <a:cs typeface="+mj-cs"/>
              </a:defRPr>
            </a:lvl1pPr>
          </a:lstStyle>
          <a:p>
            <a:pPr algn="ctr"/>
            <a:r>
              <a:rPr lang="sv-SE" sz="3200" dirty="0">
                <a:solidFill>
                  <a:schemeClr val="tx1"/>
                </a:solidFill>
              </a:rPr>
              <a:t>Tydligare </a:t>
            </a:r>
            <a:r>
              <a:rPr lang="sv-SE" sz="3200" dirty="0" smtClean="0">
                <a:solidFill>
                  <a:schemeClr val="tx1"/>
                </a:solidFill>
              </a:rPr>
              <a:t>uppföljning av kontrollen- krav på åtgärder </a:t>
            </a:r>
            <a:endParaRPr lang="sv-SE" sz="3200" dirty="0">
              <a:solidFill>
                <a:schemeClr val="tx1"/>
              </a:solidFill>
            </a:endParaRPr>
          </a:p>
        </p:txBody>
      </p:sp>
    </p:spTree>
    <p:extLst>
      <p:ext uri="{BB962C8B-B14F-4D97-AF65-F5344CB8AC3E}">
        <p14:creationId xmlns:p14="http://schemas.microsoft.com/office/powerpoint/2010/main" val="6003834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p:cNvPicPr>
            <a:picLocks noChangeAspect="1"/>
          </p:cNvPicPr>
          <p:nvPr/>
        </p:nvPicPr>
        <p:blipFill rotWithShape="1">
          <a:blip r:embed="rId3">
            <a:extLst>
              <a:ext uri="{28A0092B-C50C-407E-A947-70E740481C1C}">
                <a14:useLocalDpi xmlns:a14="http://schemas.microsoft.com/office/drawing/2010/main" val="0"/>
              </a:ext>
            </a:extLst>
          </a:blip>
          <a:srcRect t="1282" b="3309"/>
          <a:stretch/>
        </p:blipFill>
        <p:spPr>
          <a:xfrm>
            <a:off x="39006" y="-72571"/>
            <a:ext cx="9808879" cy="5950859"/>
          </a:xfrm>
          <a:prstGeom prst="rect">
            <a:avLst/>
          </a:prstGeom>
        </p:spPr>
      </p:pic>
      <p:sp>
        <p:nvSpPr>
          <p:cNvPr id="10" name="Rubrik 2"/>
          <p:cNvSpPr txBox="1">
            <a:spLocks/>
          </p:cNvSpPr>
          <p:nvPr/>
        </p:nvSpPr>
        <p:spPr>
          <a:xfrm>
            <a:off x="-1063250" y="419101"/>
            <a:ext cx="10969250" cy="984398"/>
          </a:xfrm>
          <a:prstGeom prst="rect">
            <a:avLst/>
          </a:prstGeom>
        </p:spPr>
        <p:txBody>
          <a:bodyPr vert="horz" lIns="0" tIns="0" rIns="0" bIns="0" rtlCol="0" anchor="t" anchorCtr="0">
            <a:normAutofit fontScale="25000" lnSpcReduction="20000"/>
          </a:bodyPr>
          <a:lstStyle>
            <a:lvl1pPr algn="l" defTabSz="914400" rtl="0" eaLnBrk="1" latinLnBrk="0" hangingPunct="1">
              <a:lnSpc>
                <a:spcPts val="4000"/>
              </a:lnSpc>
              <a:spcBef>
                <a:spcPct val="0"/>
              </a:spcBef>
              <a:buNone/>
              <a:defRPr sz="3600" kern="1200">
                <a:solidFill>
                  <a:schemeClr val="accent1"/>
                </a:solidFill>
                <a:latin typeface="+mj-lt"/>
                <a:ea typeface="+mj-ea"/>
                <a:cs typeface="+mj-cs"/>
              </a:defRPr>
            </a:lvl1pPr>
          </a:lstStyle>
          <a:p>
            <a:pPr algn="ctr">
              <a:tabLst>
                <a:tab pos="266700" algn="l"/>
              </a:tabLst>
            </a:pPr>
            <a:r>
              <a:rPr lang="sv-SE" sz="3200" dirty="0" smtClean="0">
                <a:solidFill>
                  <a:schemeClr val="tx1"/>
                </a:solidFill>
              </a:rPr>
              <a:t>	</a:t>
            </a:r>
            <a:r>
              <a:rPr lang="sv-SE" sz="12800" dirty="0" smtClean="0">
                <a:solidFill>
                  <a:schemeClr val="tx1"/>
                </a:solidFill>
              </a:rPr>
              <a:t>Tydligare krav på kommunerna att </a:t>
            </a:r>
          </a:p>
          <a:p>
            <a:pPr algn="ctr">
              <a:tabLst>
                <a:tab pos="266700" algn="l"/>
              </a:tabLst>
            </a:pPr>
            <a:r>
              <a:rPr lang="sv-SE" sz="12800" dirty="0" smtClean="0">
                <a:solidFill>
                  <a:schemeClr val="tx1"/>
                </a:solidFill>
              </a:rPr>
              <a:t>leverera bra kontroll</a:t>
            </a:r>
            <a:endParaRPr lang="sv-SE" sz="12800" dirty="0">
              <a:solidFill>
                <a:schemeClr val="tx1"/>
              </a:solidFill>
            </a:endParaRPr>
          </a:p>
        </p:txBody>
      </p:sp>
      <p:sp>
        <p:nvSpPr>
          <p:cNvPr id="11" name="Rubrik 2"/>
          <p:cNvSpPr txBox="1">
            <a:spLocks/>
          </p:cNvSpPr>
          <p:nvPr/>
        </p:nvSpPr>
        <p:spPr>
          <a:xfrm>
            <a:off x="680481" y="2153748"/>
            <a:ext cx="9757144" cy="710715"/>
          </a:xfrm>
          <a:prstGeom prst="rect">
            <a:avLst/>
          </a:prstGeom>
        </p:spPr>
        <p:txBody>
          <a:bodyPr vert="horz" lIns="0" tIns="0" rIns="0" bIns="0" rtlCol="0" anchor="t" anchorCtr="0">
            <a:normAutofit/>
          </a:bodyPr>
          <a:lstStyle>
            <a:lvl1pPr algn="l" defTabSz="914400" rtl="0" eaLnBrk="1" latinLnBrk="0" hangingPunct="1">
              <a:lnSpc>
                <a:spcPts val="4000"/>
              </a:lnSpc>
              <a:spcBef>
                <a:spcPct val="0"/>
              </a:spcBef>
              <a:buNone/>
              <a:defRPr sz="3600" kern="1200">
                <a:solidFill>
                  <a:schemeClr val="accent1"/>
                </a:solidFill>
                <a:latin typeface="+mj-lt"/>
                <a:ea typeface="+mj-ea"/>
                <a:cs typeface="+mj-cs"/>
              </a:defRPr>
            </a:lvl1pPr>
          </a:lstStyle>
          <a:p>
            <a:pPr algn="ctr"/>
            <a:r>
              <a:rPr lang="sv-SE" sz="3200" dirty="0" smtClean="0">
                <a:solidFill>
                  <a:schemeClr val="tx1"/>
                </a:solidFill>
              </a:rPr>
              <a:t>Intensifierat arbete mot livsmedelsfusk</a:t>
            </a:r>
            <a:endParaRPr lang="sv-SE" sz="3200" dirty="0">
              <a:solidFill>
                <a:schemeClr val="tx1"/>
              </a:solidFill>
            </a:endParaRPr>
          </a:p>
        </p:txBody>
      </p:sp>
      <p:sp>
        <p:nvSpPr>
          <p:cNvPr id="12" name="Rubrik 2"/>
          <p:cNvSpPr txBox="1">
            <a:spLocks/>
          </p:cNvSpPr>
          <p:nvPr/>
        </p:nvSpPr>
        <p:spPr>
          <a:xfrm>
            <a:off x="-552890" y="2820175"/>
            <a:ext cx="9906000" cy="923369"/>
          </a:xfrm>
          <a:prstGeom prst="rect">
            <a:avLst/>
          </a:prstGeom>
        </p:spPr>
        <p:txBody>
          <a:bodyPr vert="horz" lIns="0" tIns="0" rIns="0" bIns="0" rtlCol="0" anchor="t" anchorCtr="0">
            <a:normAutofit/>
          </a:bodyPr>
          <a:lstStyle>
            <a:lvl1pPr algn="l" defTabSz="914400" rtl="0" eaLnBrk="1" latinLnBrk="0" hangingPunct="1">
              <a:lnSpc>
                <a:spcPts val="4000"/>
              </a:lnSpc>
              <a:spcBef>
                <a:spcPct val="0"/>
              </a:spcBef>
              <a:buNone/>
              <a:defRPr sz="3600" kern="1200">
                <a:solidFill>
                  <a:schemeClr val="accent1"/>
                </a:solidFill>
                <a:latin typeface="+mj-lt"/>
                <a:ea typeface="+mj-ea"/>
                <a:cs typeface="+mj-cs"/>
              </a:defRPr>
            </a:lvl1pPr>
          </a:lstStyle>
          <a:p>
            <a:pPr algn="ctr"/>
            <a:r>
              <a:rPr lang="sv-SE" sz="3200" dirty="0" smtClean="0">
                <a:solidFill>
                  <a:schemeClr val="tx1"/>
                </a:solidFill>
              </a:rPr>
              <a:t>Lansering av en ny kontrollmetodik</a:t>
            </a:r>
            <a:endParaRPr lang="sv-SE" sz="3200" dirty="0">
              <a:solidFill>
                <a:schemeClr val="tx1"/>
              </a:solidFill>
            </a:endParaRPr>
          </a:p>
        </p:txBody>
      </p:sp>
      <p:sp>
        <p:nvSpPr>
          <p:cNvPr id="13" name="Rubrik 2"/>
          <p:cNvSpPr txBox="1">
            <a:spLocks/>
          </p:cNvSpPr>
          <p:nvPr/>
        </p:nvSpPr>
        <p:spPr>
          <a:xfrm>
            <a:off x="-1127045" y="3870135"/>
            <a:ext cx="9906000" cy="902093"/>
          </a:xfrm>
          <a:prstGeom prst="rect">
            <a:avLst/>
          </a:prstGeom>
        </p:spPr>
        <p:txBody>
          <a:bodyPr vert="horz" lIns="0" tIns="0" rIns="0" bIns="0" rtlCol="0" anchor="t" anchorCtr="0">
            <a:normAutofit/>
          </a:bodyPr>
          <a:lstStyle>
            <a:lvl1pPr algn="l" defTabSz="914400" rtl="0" eaLnBrk="1" latinLnBrk="0" hangingPunct="1">
              <a:lnSpc>
                <a:spcPts val="4000"/>
              </a:lnSpc>
              <a:spcBef>
                <a:spcPct val="0"/>
              </a:spcBef>
              <a:buNone/>
              <a:defRPr sz="3600" kern="1200">
                <a:solidFill>
                  <a:schemeClr val="accent1"/>
                </a:solidFill>
                <a:latin typeface="+mj-lt"/>
                <a:ea typeface="+mj-ea"/>
                <a:cs typeface="+mj-cs"/>
              </a:defRPr>
            </a:lvl1pPr>
          </a:lstStyle>
          <a:p>
            <a:pPr algn="ctr"/>
            <a:r>
              <a:rPr lang="sv-SE" sz="3200" dirty="0" smtClean="0">
                <a:solidFill>
                  <a:schemeClr val="tx1"/>
                </a:solidFill>
              </a:rPr>
              <a:t>Satsning på samverkan och samarbeten</a:t>
            </a:r>
            <a:endParaRPr lang="sv-SE" sz="3200" dirty="0">
              <a:solidFill>
                <a:schemeClr val="tx1"/>
              </a:solidFill>
            </a:endParaRPr>
          </a:p>
        </p:txBody>
      </p:sp>
      <p:sp>
        <p:nvSpPr>
          <p:cNvPr id="7" name="Rubrik 2"/>
          <p:cNvSpPr txBox="1">
            <a:spLocks/>
          </p:cNvSpPr>
          <p:nvPr/>
        </p:nvSpPr>
        <p:spPr>
          <a:xfrm>
            <a:off x="-58115" y="1494314"/>
            <a:ext cx="9906000" cy="689443"/>
          </a:xfrm>
          <a:prstGeom prst="rect">
            <a:avLst/>
          </a:prstGeom>
        </p:spPr>
        <p:txBody>
          <a:bodyPr vert="horz" lIns="0" tIns="0" rIns="0" bIns="0" rtlCol="0" anchor="t" anchorCtr="0">
            <a:normAutofit/>
          </a:bodyPr>
          <a:lstStyle>
            <a:lvl1pPr algn="l" defTabSz="914400" rtl="0" eaLnBrk="1" latinLnBrk="0" hangingPunct="1">
              <a:lnSpc>
                <a:spcPts val="4000"/>
              </a:lnSpc>
              <a:spcBef>
                <a:spcPct val="0"/>
              </a:spcBef>
              <a:buNone/>
              <a:defRPr sz="3600" kern="1200">
                <a:solidFill>
                  <a:schemeClr val="accent1"/>
                </a:solidFill>
                <a:latin typeface="+mj-lt"/>
                <a:ea typeface="+mj-ea"/>
                <a:cs typeface="+mj-cs"/>
              </a:defRPr>
            </a:lvl1pPr>
          </a:lstStyle>
          <a:p>
            <a:pPr algn="ctr"/>
            <a:r>
              <a:rPr lang="sv-SE" sz="3200" dirty="0">
                <a:solidFill>
                  <a:schemeClr val="tx1"/>
                </a:solidFill>
              </a:rPr>
              <a:t>Tydligare </a:t>
            </a:r>
            <a:r>
              <a:rPr lang="sv-SE" sz="3200" dirty="0" smtClean="0">
                <a:solidFill>
                  <a:schemeClr val="tx1"/>
                </a:solidFill>
              </a:rPr>
              <a:t>uppföljning av kontrollen- krav på åtgärder </a:t>
            </a:r>
            <a:endParaRPr lang="sv-SE" sz="3200" dirty="0">
              <a:solidFill>
                <a:schemeClr val="tx1"/>
              </a:solidFill>
            </a:endParaRPr>
          </a:p>
        </p:txBody>
      </p:sp>
    </p:spTree>
    <p:extLst>
      <p:ext uri="{BB962C8B-B14F-4D97-AF65-F5344CB8AC3E}">
        <p14:creationId xmlns:p14="http://schemas.microsoft.com/office/powerpoint/2010/main" val="6003834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p:cNvPicPr>
            <a:picLocks noChangeAspect="1"/>
          </p:cNvPicPr>
          <p:nvPr/>
        </p:nvPicPr>
        <p:blipFill rotWithShape="1">
          <a:blip r:embed="rId3">
            <a:extLst>
              <a:ext uri="{28A0092B-C50C-407E-A947-70E740481C1C}">
                <a14:useLocalDpi xmlns:a14="http://schemas.microsoft.com/office/drawing/2010/main" val="0"/>
              </a:ext>
            </a:extLst>
          </a:blip>
          <a:srcRect t="1282" b="3309"/>
          <a:stretch/>
        </p:blipFill>
        <p:spPr>
          <a:xfrm>
            <a:off x="39006" y="-72572"/>
            <a:ext cx="9808879" cy="5950859"/>
          </a:xfrm>
          <a:prstGeom prst="rect">
            <a:avLst/>
          </a:prstGeom>
        </p:spPr>
      </p:pic>
      <p:sp>
        <p:nvSpPr>
          <p:cNvPr id="5" name="Rubrik 2"/>
          <p:cNvSpPr txBox="1">
            <a:spLocks/>
          </p:cNvSpPr>
          <p:nvPr/>
        </p:nvSpPr>
        <p:spPr>
          <a:xfrm>
            <a:off x="-337536" y="635541"/>
            <a:ext cx="9906000" cy="689443"/>
          </a:xfrm>
          <a:prstGeom prst="rect">
            <a:avLst/>
          </a:prstGeom>
        </p:spPr>
        <p:txBody>
          <a:bodyPr vert="horz" lIns="0" tIns="0" rIns="0" bIns="0" rtlCol="0" anchor="t" anchorCtr="0">
            <a:normAutofit/>
          </a:bodyPr>
          <a:lstStyle>
            <a:lvl1pPr algn="l" defTabSz="914400" rtl="0" eaLnBrk="1" latinLnBrk="0" hangingPunct="1">
              <a:lnSpc>
                <a:spcPts val="4000"/>
              </a:lnSpc>
              <a:spcBef>
                <a:spcPct val="0"/>
              </a:spcBef>
              <a:buNone/>
              <a:defRPr sz="3600" kern="1200">
                <a:solidFill>
                  <a:schemeClr val="accent1"/>
                </a:solidFill>
                <a:latin typeface="+mj-lt"/>
                <a:ea typeface="+mj-ea"/>
                <a:cs typeface="+mj-cs"/>
              </a:defRPr>
            </a:lvl1pPr>
          </a:lstStyle>
          <a:p>
            <a:pPr algn="ctr"/>
            <a:r>
              <a:rPr lang="sv-SE" sz="3200" dirty="0">
                <a:solidFill>
                  <a:schemeClr val="tx1"/>
                </a:solidFill>
              </a:rPr>
              <a:t>Tydligare krav på </a:t>
            </a:r>
            <a:r>
              <a:rPr lang="sv-SE" sz="3200" dirty="0" smtClean="0">
                <a:solidFill>
                  <a:schemeClr val="tx1"/>
                </a:solidFill>
              </a:rPr>
              <a:t>kommunerna att leverera </a:t>
            </a:r>
            <a:r>
              <a:rPr lang="sv-SE" sz="3200" dirty="0">
                <a:solidFill>
                  <a:schemeClr val="tx1"/>
                </a:solidFill>
              </a:rPr>
              <a:t>bra kontroll</a:t>
            </a:r>
          </a:p>
        </p:txBody>
      </p:sp>
      <p:sp>
        <p:nvSpPr>
          <p:cNvPr id="6" name="Rubrik 2"/>
          <p:cNvSpPr txBox="1">
            <a:spLocks/>
          </p:cNvSpPr>
          <p:nvPr/>
        </p:nvSpPr>
        <p:spPr>
          <a:xfrm>
            <a:off x="680481" y="1816290"/>
            <a:ext cx="9757144" cy="710715"/>
          </a:xfrm>
          <a:prstGeom prst="rect">
            <a:avLst/>
          </a:prstGeom>
        </p:spPr>
        <p:txBody>
          <a:bodyPr vert="horz" lIns="0" tIns="0" rIns="0" bIns="0" rtlCol="0" anchor="t" anchorCtr="0">
            <a:normAutofit/>
          </a:bodyPr>
          <a:lstStyle>
            <a:lvl1pPr algn="l" defTabSz="914400" rtl="0" eaLnBrk="1" latinLnBrk="0" hangingPunct="1">
              <a:lnSpc>
                <a:spcPts val="4000"/>
              </a:lnSpc>
              <a:spcBef>
                <a:spcPct val="0"/>
              </a:spcBef>
              <a:buNone/>
              <a:defRPr sz="3600" kern="1200">
                <a:solidFill>
                  <a:schemeClr val="accent1"/>
                </a:solidFill>
                <a:latin typeface="+mj-lt"/>
                <a:ea typeface="+mj-ea"/>
                <a:cs typeface="+mj-cs"/>
              </a:defRPr>
            </a:lvl1pPr>
          </a:lstStyle>
          <a:p>
            <a:pPr algn="ctr"/>
            <a:r>
              <a:rPr lang="sv-SE" sz="3200" dirty="0" smtClean="0">
                <a:solidFill>
                  <a:schemeClr val="tx1"/>
                </a:solidFill>
              </a:rPr>
              <a:t>Intensifierat arbete mot livsmedelsfusk</a:t>
            </a:r>
            <a:endParaRPr lang="sv-SE" sz="3200" dirty="0">
              <a:solidFill>
                <a:schemeClr val="tx1"/>
              </a:solidFill>
            </a:endParaRPr>
          </a:p>
        </p:txBody>
      </p:sp>
      <p:sp>
        <p:nvSpPr>
          <p:cNvPr id="7" name="Rubrik 2"/>
          <p:cNvSpPr txBox="1">
            <a:spLocks/>
          </p:cNvSpPr>
          <p:nvPr/>
        </p:nvSpPr>
        <p:spPr>
          <a:xfrm>
            <a:off x="-552890" y="2820175"/>
            <a:ext cx="9906000" cy="923369"/>
          </a:xfrm>
          <a:prstGeom prst="rect">
            <a:avLst/>
          </a:prstGeom>
        </p:spPr>
        <p:txBody>
          <a:bodyPr vert="horz" lIns="0" tIns="0" rIns="0" bIns="0" rtlCol="0" anchor="t" anchorCtr="0">
            <a:normAutofit/>
          </a:bodyPr>
          <a:lstStyle>
            <a:lvl1pPr algn="l" defTabSz="914400" rtl="0" eaLnBrk="1" latinLnBrk="0" hangingPunct="1">
              <a:lnSpc>
                <a:spcPts val="4000"/>
              </a:lnSpc>
              <a:spcBef>
                <a:spcPct val="0"/>
              </a:spcBef>
              <a:buNone/>
              <a:defRPr sz="3600" kern="1200">
                <a:solidFill>
                  <a:schemeClr val="accent1"/>
                </a:solidFill>
                <a:latin typeface="+mj-lt"/>
                <a:ea typeface="+mj-ea"/>
                <a:cs typeface="+mj-cs"/>
              </a:defRPr>
            </a:lvl1pPr>
          </a:lstStyle>
          <a:p>
            <a:pPr algn="ctr"/>
            <a:r>
              <a:rPr lang="sv-SE" sz="3200" dirty="0" smtClean="0">
                <a:solidFill>
                  <a:schemeClr val="tx1"/>
                </a:solidFill>
              </a:rPr>
              <a:t>Lansering av en ny kontrollmetodik</a:t>
            </a:r>
            <a:endParaRPr lang="sv-SE" sz="3200" dirty="0">
              <a:solidFill>
                <a:schemeClr val="tx1"/>
              </a:solidFill>
            </a:endParaRPr>
          </a:p>
        </p:txBody>
      </p:sp>
      <p:sp>
        <p:nvSpPr>
          <p:cNvPr id="8" name="Rubrik 2"/>
          <p:cNvSpPr txBox="1">
            <a:spLocks/>
          </p:cNvSpPr>
          <p:nvPr/>
        </p:nvSpPr>
        <p:spPr>
          <a:xfrm>
            <a:off x="-1127045" y="3870135"/>
            <a:ext cx="9906000" cy="902093"/>
          </a:xfrm>
          <a:prstGeom prst="rect">
            <a:avLst/>
          </a:prstGeom>
        </p:spPr>
        <p:txBody>
          <a:bodyPr vert="horz" lIns="0" tIns="0" rIns="0" bIns="0" rtlCol="0" anchor="t" anchorCtr="0">
            <a:normAutofit/>
          </a:bodyPr>
          <a:lstStyle>
            <a:lvl1pPr algn="l" defTabSz="914400" rtl="0" eaLnBrk="1" latinLnBrk="0" hangingPunct="1">
              <a:lnSpc>
                <a:spcPts val="4000"/>
              </a:lnSpc>
              <a:spcBef>
                <a:spcPct val="0"/>
              </a:spcBef>
              <a:buNone/>
              <a:defRPr sz="3600" kern="1200">
                <a:solidFill>
                  <a:schemeClr val="accent1"/>
                </a:solidFill>
                <a:latin typeface="+mj-lt"/>
                <a:ea typeface="+mj-ea"/>
                <a:cs typeface="+mj-cs"/>
              </a:defRPr>
            </a:lvl1pPr>
          </a:lstStyle>
          <a:p>
            <a:pPr algn="ctr"/>
            <a:r>
              <a:rPr lang="sv-SE" sz="3200" dirty="0" smtClean="0">
                <a:solidFill>
                  <a:schemeClr val="tx1"/>
                </a:solidFill>
              </a:rPr>
              <a:t>Satsning på samverkan och samarbeten</a:t>
            </a:r>
            <a:endParaRPr lang="sv-SE" sz="3200" dirty="0">
              <a:solidFill>
                <a:schemeClr val="tx1"/>
              </a:solidFill>
            </a:endParaRPr>
          </a:p>
        </p:txBody>
      </p:sp>
      <p:sp>
        <p:nvSpPr>
          <p:cNvPr id="3" name="Rubrik 2"/>
          <p:cNvSpPr>
            <a:spLocks noGrp="1"/>
          </p:cNvSpPr>
          <p:nvPr>
            <p:ph type="title"/>
          </p:nvPr>
        </p:nvSpPr>
        <p:spPr>
          <a:xfrm>
            <a:off x="3700110" y="4862945"/>
            <a:ext cx="9906000" cy="795781"/>
          </a:xfrm>
        </p:spPr>
        <p:txBody>
          <a:bodyPr>
            <a:normAutofit/>
          </a:bodyPr>
          <a:lstStyle/>
          <a:p>
            <a:r>
              <a:rPr lang="sv-SE" sz="3200" dirty="0">
                <a:solidFill>
                  <a:schemeClr val="tx1"/>
                </a:solidFill>
              </a:rPr>
              <a:t>Nya verktyg, nya arbetssätt</a:t>
            </a:r>
          </a:p>
        </p:txBody>
      </p:sp>
    </p:spTree>
    <p:extLst>
      <p:ext uri="{BB962C8B-B14F-4D97-AF65-F5344CB8AC3E}">
        <p14:creationId xmlns:p14="http://schemas.microsoft.com/office/powerpoint/2010/main" val="6003834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2"/>
          <p:cNvSpPr txBox="1">
            <a:spLocks/>
          </p:cNvSpPr>
          <p:nvPr/>
        </p:nvSpPr>
        <p:spPr>
          <a:xfrm>
            <a:off x="38910" y="469901"/>
            <a:ext cx="9610928" cy="1168400"/>
          </a:xfrm>
          <a:prstGeom prst="rect">
            <a:avLst/>
          </a:prstGeom>
        </p:spPr>
        <p:txBody>
          <a:bodyPr/>
          <a:lstStyle>
            <a:lvl1pPr algn="l" defTabSz="914400" rtl="0" eaLnBrk="1" latinLnBrk="0" hangingPunct="1">
              <a:lnSpc>
                <a:spcPts val="4000"/>
              </a:lnSpc>
              <a:spcBef>
                <a:spcPct val="0"/>
              </a:spcBef>
              <a:buNone/>
              <a:defRPr sz="3600" kern="1200">
                <a:solidFill>
                  <a:schemeClr val="accent1"/>
                </a:solidFill>
                <a:latin typeface="+mj-lt"/>
                <a:ea typeface="+mj-ea"/>
                <a:cs typeface="+mj-cs"/>
              </a:defRPr>
            </a:lvl1pPr>
          </a:lstStyle>
          <a:p>
            <a:pPr algn="ctr"/>
            <a:endParaRPr lang="sv-SE" dirty="0">
              <a:solidFill>
                <a:schemeClr val="tx1"/>
              </a:solidFill>
            </a:endParaRPr>
          </a:p>
        </p:txBody>
      </p:sp>
      <p:sp>
        <p:nvSpPr>
          <p:cNvPr id="2" name="Rubrik 1"/>
          <p:cNvSpPr>
            <a:spLocks noGrp="1"/>
          </p:cNvSpPr>
          <p:nvPr>
            <p:ph type="title"/>
          </p:nvPr>
        </p:nvSpPr>
        <p:spPr>
          <a:xfrm>
            <a:off x="900000" y="694001"/>
            <a:ext cx="8280000" cy="1152000"/>
          </a:xfrm>
        </p:spPr>
        <p:txBody>
          <a:bodyPr/>
          <a:lstStyle/>
          <a:p>
            <a:r>
              <a:rPr lang="sv-SE" dirty="0">
                <a:solidFill>
                  <a:schemeClr val="tx1"/>
                </a:solidFill>
              </a:rPr>
              <a:t>Utredning </a:t>
            </a:r>
            <a:r>
              <a:rPr lang="sv-SE" dirty="0" smtClean="0">
                <a:solidFill>
                  <a:schemeClr val="tx1"/>
                </a:solidFill>
              </a:rPr>
              <a:t>tillsatt 15 mars </a:t>
            </a:r>
            <a:r>
              <a:rPr lang="sv-SE" dirty="0">
                <a:solidFill>
                  <a:schemeClr val="tx1"/>
                </a:solidFill>
              </a:rPr>
              <a:t/>
            </a:r>
            <a:br>
              <a:rPr lang="sv-SE" dirty="0">
                <a:solidFill>
                  <a:schemeClr val="tx1"/>
                </a:solidFill>
              </a:rPr>
            </a:br>
            <a:endParaRPr lang="sv-SE" dirty="0"/>
          </a:p>
        </p:txBody>
      </p:sp>
      <p:sp>
        <p:nvSpPr>
          <p:cNvPr id="3" name="Platshållare för innehåll 2"/>
          <p:cNvSpPr>
            <a:spLocks noGrp="1"/>
          </p:cNvSpPr>
          <p:nvPr>
            <p:ph idx="1"/>
          </p:nvPr>
        </p:nvSpPr>
        <p:spPr/>
        <p:txBody>
          <a:bodyPr/>
          <a:lstStyle/>
          <a:p>
            <a:pPr marL="457200" indent="-457200">
              <a:buFont typeface="Arial" panose="020B0604020202020204" pitchFamily="34" charset="0"/>
              <a:buChar char="•"/>
            </a:pPr>
            <a:r>
              <a:rPr lang="sv-SE" sz="2800" dirty="0" smtClean="0"/>
              <a:t>Möjligt/lämpligt med fängelse i straffskalan </a:t>
            </a:r>
          </a:p>
          <a:p>
            <a:pPr marL="457200" indent="-457200">
              <a:buFont typeface="Arial" panose="020B0604020202020204" pitchFamily="34" charset="0"/>
              <a:buChar char="•"/>
            </a:pPr>
            <a:r>
              <a:rPr lang="sv-SE" sz="2800" dirty="0" smtClean="0"/>
              <a:t>Sanktionsavgifter</a:t>
            </a:r>
          </a:p>
          <a:p>
            <a:endParaRPr lang="sv-SE" sz="2800" dirty="0" smtClean="0"/>
          </a:p>
          <a:p>
            <a:pPr marL="457200" indent="-457200">
              <a:buFont typeface="Arial" panose="020B0604020202020204" pitchFamily="34" charset="0"/>
              <a:buChar char="•"/>
            </a:pPr>
            <a:r>
              <a:rPr lang="sv-SE" sz="2800" dirty="0" smtClean="0"/>
              <a:t>Mats Wiberg, expeditions- och rättschef </a:t>
            </a:r>
          </a:p>
          <a:p>
            <a:pPr marL="457200" indent="-457200">
              <a:buFont typeface="Arial" panose="020B0604020202020204" pitchFamily="34" charset="0"/>
              <a:buChar char="•"/>
            </a:pPr>
            <a:r>
              <a:rPr lang="sv-SE" sz="2800" dirty="0" smtClean="0"/>
              <a:t>Klart 1 februari 2017</a:t>
            </a:r>
          </a:p>
          <a:p>
            <a:endParaRPr lang="sv-SE" dirty="0"/>
          </a:p>
          <a:p>
            <a:endParaRPr lang="sv-SE" dirty="0"/>
          </a:p>
        </p:txBody>
      </p:sp>
    </p:spTree>
    <p:extLst>
      <p:ext uri="{BB962C8B-B14F-4D97-AF65-F5344CB8AC3E}">
        <p14:creationId xmlns:p14="http://schemas.microsoft.com/office/powerpoint/2010/main" val="23425285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0" y="2564346"/>
            <a:ext cx="9906000" cy="1152000"/>
          </a:xfrm>
        </p:spPr>
        <p:txBody>
          <a:bodyPr>
            <a:normAutofit/>
          </a:bodyPr>
          <a:lstStyle/>
          <a:p>
            <a:pPr algn="ctr"/>
            <a:r>
              <a:rPr lang="sv-SE" dirty="0"/>
              <a:t>Tack!</a:t>
            </a:r>
          </a:p>
        </p:txBody>
      </p:sp>
    </p:spTree>
    <p:extLst>
      <p:ext uri="{BB962C8B-B14F-4D97-AF65-F5344CB8AC3E}">
        <p14:creationId xmlns:p14="http://schemas.microsoft.com/office/powerpoint/2010/main" val="12691978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rotWithShape="1">
          <a:blip r:embed="rId3">
            <a:extLst>
              <a:ext uri="{28A0092B-C50C-407E-A947-70E740481C1C}">
                <a14:useLocalDpi xmlns:a14="http://schemas.microsoft.com/office/drawing/2010/main" val="0"/>
              </a:ext>
            </a:extLst>
          </a:blip>
          <a:srcRect l="17735" t="6607" r="14334" b="4318"/>
          <a:stretch/>
        </p:blipFill>
        <p:spPr>
          <a:xfrm rot="16200000">
            <a:off x="2088996" y="-2113407"/>
            <a:ext cx="5666015" cy="9906001"/>
          </a:xfrm>
          <a:prstGeom prst="rect">
            <a:avLst/>
          </a:prstGeom>
        </p:spPr>
      </p:pic>
      <p:sp>
        <p:nvSpPr>
          <p:cNvPr id="7" name="Rubrik 2"/>
          <p:cNvSpPr txBox="1">
            <a:spLocks/>
          </p:cNvSpPr>
          <p:nvPr/>
        </p:nvSpPr>
        <p:spPr>
          <a:xfrm>
            <a:off x="38910" y="2607547"/>
            <a:ext cx="9610928" cy="1152000"/>
          </a:xfrm>
          <a:prstGeom prst="rect">
            <a:avLst/>
          </a:prstGeom>
        </p:spPr>
        <p:txBody>
          <a:bodyPr/>
          <a:lstStyle>
            <a:lvl1pPr algn="l" defTabSz="914400" rtl="0" eaLnBrk="1" latinLnBrk="0" hangingPunct="1">
              <a:lnSpc>
                <a:spcPts val="4000"/>
              </a:lnSpc>
              <a:spcBef>
                <a:spcPct val="0"/>
              </a:spcBef>
              <a:buNone/>
              <a:defRPr sz="3600" kern="1200">
                <a:solidFill>
                  <a:schemeClr val="accent1"/>
                </a:solidFill>
                <a:latin typeface="+mj-lt"/>
                <a:ea typeface="+mj-ea"/>
                <a:cs typeface="+mj-cs"/>
              </a:defRPr>
            </a:lvl1pPr>
          </a:lstStyle>
          <a:p>
            <a:pPr algn="ctr"/>
            <a:r>
              <a:rPr lang="sv-SE" dirty="0" smtClean="0">
                <a:solidFill>
                  <a:schemeClr val="tx1"/>
                </a:solidFill>
              </a:rPr>
              <a:t>All</a:t>
            </a:r>
            <a:r>
              <a:rPr lang="sv-SE" dirty="0" smtClean="0">
                <a:solidFill>
                  <a:schemeClr val="bg1"/>
                </a:solidFill>
              </a:rPr>
              <a:t>a ska </a:t>
            </a:r>
            <a:r>
              <a:rPr lang="sv-SE" dirty="0">
                <a:solidFill>
                  <a:schemeClr val="tx1"/>
                </a:solidFill>
              </a:rPr>
              <a:t>kunna lita på att maten är </a:t>
            </a:r>
            <a:r>
              <a:rPr lang="sv-SE" dirty="0" smtClean="0">
                <a:solidFill>
                  <a:schemeClr val="tx1"/>
                </a:solidFill>
              </a:rPr>
              <a:t>ok</a:t>
            </a:r>
            <a:endParaRPr lang="sv-SE" dirty="0">
              <a:solidFill>
                <a:schemeClr val="tx1"/>
              </a:solidFill>
            </a:endParaRPr>
          </a:p>
        </p:txBody>
      </p:sp>
    </p:spTree>
    <p:extLst>
      <p:ext uri="{BB962C8B-B14F-4D97-AF65-F5344CB8AC3E}">
        <p14:creationId xmlns:p14="http://schemas.microsoft.com/office/powerpoint/2010/main" val="6704967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p:cNvPicPr>
            <a:picLocks noChangeAspect="1"/>
          </p:cNvPicPr>
          <p:nvPr/>
        </p:nvPicPr>
        <p:blipFill rotWithShape="1">
          <a:blip r:embed="rId3" cstate="print">
            <a:extLst>
              <a:ext uri="{28A0092B-C50C-407E-A947-70E740481C1C}">
                <a14:useLocalDpi xmlns:a14="http://schemas.microsoft.com/office/drawing/2010/main" val="0"/>
              </a:ext>
            </a:extLst>
          </a:blip>
          <a:srcRect l="13691" r="7094"/>
          <a:stretch/>
        </p:blipFill>
        <p:spPr>
          <a:xfrm rot="16200000">
            <a:off x="2029746" y="-2026998"/>
            <a:ext cx="5863762" cy="9888747"/>
          </a:xfrm>
          <a:prstGeom prst="rect">
            <a:avLst/>
          </a:prstGeom>
        </p:spPr>
      </p:pic>
      <p:sp>
        <p:nvSpPr>
          <p:cNvPr id="7" name="Rubrik 2"/>
          <p:cNvSpPr>
            <a:spLocks noGrp="1"/>
          </p:cNvSpPr>
          <p:nvPr>
            <p:ph type="title"/>
          </p:nvPr>
        </p:nvSpPr>
        <p:spPr>
          <a:xfrm>
            <a:off x="17585" y="1884180"/>
            <a:ext cx="9906000" cy="1152000"/>
          </a:xfrm>
        </p:spPr>
        <p:txBody>
          <a:bodyPr>
            <a:normAutofit/>
          </a:bodyPr>
          <a:lstStyle/>
          <a:p>
            <a:pPr algn="ctr"/>
            <a:r>
              <a:rPr lang="sv-SE" dirty="0">
                <a:solidFill>
                  <a:schemeClr val="tx1"/>
                </a:solidFill>
              </a:rPr>
              <a:t>Hela Sveriges </a:t>
            </a:r>
            <a:r>
              <a:rPr lang="sv-SE" dirty="0" smtClean="0">
                <a:solidFill>
                  <a:schemeClr val="tx1"/>
                </a:solidFill>
              </a:rPr>
              <a:t>livsmedelskontroll</a:t>
            </a:r>
            <a:endParaRPr lang="sv-SE" dirty="0">
              <a:solidFill>
                <a:schemeClr val="tx1"/>
              </a:solidFill>
            </a:endParaRPr>
          </a:p>
        </p:txBody>
      </p:sp>
    </p:spTree>
    <p:extLst>
      <p:ext uri="{BB962C8B-B14F-4D97-AF65-F5344CB8AC3E}">
        <p14:creationId xmlns:p14="http://schemas.microsoft.com/office/powerpoint/2010/main" val="24466406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2"/>
          <p:cNvSpPr>
            <a:spLocks noGrp="1"/>
          </p:cNvSpPr>
          <p:nvPr>
            <p:ph type="title"/>
          </p:nvPr>
        </p:nvSpPr>
        <p:spPr>
          <a:xfrm>
            <a:off x="568872" y="780763"/>
            <a:ext cx="8510448" cy="5010435"/>
          </a:xfrm>
        </p:spPr>
        <p:txBody>
          <a:bodyPr>
            <a:normAutofit/>
          </a:bodyPr>
          <a:lstStyle/>
          <a:p>
            <a:pPr>
              <a:lnSpc>
                <a:spcPct val="100000"/>
              </a:lnSpc>
            </a:pPr>
            <a:r>
              <a:rPr lang="sv-SE" sz="3200" dirty="0">
                <a:latin typeface="+mn-lt"/>
              </a:rPr>
              <a:t>På väg mot: </a:t>
            </a:r>
            <a:r>
              <a:rPr lang="sv-SE" sz="3200" dirty="0">
                <a:solidFill>
                  <a:schemeClr val="tx1"/>
                </a:solidFill>
                <a:latin typeface="+mn-lt"/>
              </a:rPr>
              <a:t>En livsmedelskontroll som </a:t>
            </a:r>
            <a:r>
              <a:rPr lang="sv-SE" sz="3200" dirty="0" smtClean="0">
                <a:solidFill>
                  <a:schemeClr val="tx1"/>
                </a:solidFill>
                <a:latin typeface="+mn-lt"/>
              </a:rPr>
              <a:t>fungerar </a:t>
            </a:r>
            <a:r>
              <a:rPr lang="sv-SE" sz="3200" dirty="0">
                <a:solidFill>
                  <a:schemeClr val="tx1"/>
                </a:solidFill>
                <a:latin typeface="+mn-lt"/>
              </a:rPr>
              <a:t>som en kvalitetsstämpel</a:t>
            </a:r>
            <a:r>
              <a:rPr lang="sv-SE" sz="3200" dirty="0" smtClean="0">
                <a:solidFill>
                  <a:schemeClr val="tx1"/>
                </a:solidFill>
                <a:latin typeface="+mn-lt"/>
              </a:rPr>
              <a:t>.</a:t>
            </a:r>
            <a:r>
              <a:rPr lang="sv-SE" sz="3200" dirty="0" smtClean="0">
                <a:solidFill>
                  <a:schemeClr val="tx1"/>
                </a:solidFill>
              </a:rPr>
              <a:t/>
            </a:r>
            <a:br>
              <a:rPr lang="sv-SE" sz="3200" dirty="0" smtClean="0">
                <a:solidFill>
                  <a:schemeClr val="tx1"/>
                </a:solidFill>
              </a:rPr>
            </a:br>
            <a:r>
              <a:rPr lang="sv-SE" sz="2000" dirty="0">
                <a:solidFill>
                  <a:schemeClr val="tx1"/>
                </a:solidFill>
              </a:rPr>
              <a:t/>
            </a:r>
            <a:br>
              <a:rPr lang="sv-SE" sz="2000" dirty="0">
                <a:solidFill>
                  <a:schemeClr val="tx1"/>
                </a:solidFill>
              </a:rPr>
            </a:br>
            <a:r>
              <a:rPr lang="sv-SE" sz="3200" dirty="0" smtClean="0">
                <a:solidFill>
                  <a:schemeClr val="tx1"/>
                </a:solidFill>
                <a:latin typeface="+mn-lt"/>
              </a:rPr>
              <a:t>En kontroll som </a:t>
            </a:r>
            <a:r>
              <a:rPr lang="sv-SE" sz="3200" dirty="0" smtClean="0">
                <a:solidFill>
                  <a:schemeClr val="tx1"/>
                </a:solidFill>
              </a:rPr>
              <a:t>gör det </a:t>
            </a:r>
            <a:r>
              <a:rPr lang="sv-SE" sz="3200" dirty="0">
                <a:solidFill>
                  <a:schemeClr val="tx1"/>
                </a:solidFill>
              </a:rPr>
              <a:t>den ska, </a:t>
            </a:r>
            <a:r>
              <a:rPr lang="sv-SE" sz="3200" dirty="0" smtClean="0">
                <a:solidFill>
                  <a:schemeClr val="tx1"/>
                </a:solidFill>
                <a:latin typeface="+mn-lt"/>
              </a:rPr>
              <a:t>fokuserar </a:t>
            </a:r>
            <a:r>
              <a:rPr lang="sv-SE" sz="3200" dirty="0">
                <a:solidFill>
                  <a:schemeClr val="tx1"/>
                </a:solidFill>
                <a:latin typeface="+mn-lt"/>
              </a:rPr>
              <a:t>på det som är viktigt</a:t>
            </a:r>
            <a:r>
              <a:rPr lang="sv-SE" sz="3200" dirty="0" smtClean="0">
                <a:solidFill>
                  <a:schemeClr val="tx1"/>
                </a:solidFill>
                <a:latin typeface="+mn-lt"/>
              </a:rPr>
              <a:t>, gynnar en </a:t>
            </a:r>
            <a:r>
              <a:rPr lang="sv-SE" sz="3200" dirty="0">
                <a:solidFill>
                  <a:schemeClr val="tx1"/>
                </a:solidFill>
                <a:latin typeface="+mn-lt"/>
              </a:rPr>
              <a:t>jämlik konkurrens, </a:t>
            </a:r>
            <a:r>
              <a:rPr lang="sv-SE" sz="3200" dirty="0" smtClean="0">
                <a:solidFill>
                  <a:schemeClr val="tx1"/>
                </a:solidFill>
                <a:latin typeface="+mn-lt"/>
              </a:rPr>
              <a:t>och som ökar </a:t>
            </a:r>
            <a:r>
              <a:rPr lang="sv-SE" sz="3200" dirty="0">
                <a:solidFill>
                  <a:schemeClr val="tx1"/>
                </a:solidFill>
                <a:latin typeface="+mn-lt"/>
              </a:rPr>
              <a:t>förtroende för </a:t>
            </a:r>
            <a:r>
              <a:rPr lang="sv-SE" sz="3200" dirty="0" smtClean="0">
                <a:solidFill>
                  <a:schemeClr val="tx1"/>
                </a:solidFill>
                <a:latin typeface="+mn-lt"/>
              </a:rPr>
              <a:t>svensk mat, här hemma och </a:t>
            </a:r>
            <a:r>
              <a:rPr lang="sv-SE" sz="3200" dirty="0">
                <a:solidFill>
                  <a:schemeClr val="tx1"/>
                </a:solidFill>
                <a:latin typeface="+mn-lt"/>
              </a:rPr>
              <a:t>internationellt.</a:t>
            </a:r>
            <a:r>
              <a:rPr lang="sv-SE" sz="3200" dirty="0"/>
              <a:t/>
            </a:r>
            <a:br>
              <a:rPr lang="sv-SE" sz="3200" dirty="0"/>
            </a:br>
            <a:r>
              <a:rPr lang="sv-SE" sz="2000" dirty="0">
                <a:solidFill>
                  <a:schemeClr val="tx1"/>
                </a:solidFill>
                <a:latin typeface="+mn-lt"/>
              </a:rPr>
              <a:t/>
            </a:r>
            <a:br>
              <a:rPr lang="sv-SE" sz="2000" dirty="0">
                <a:solidFill>
                  <a:schemeClr val="tx1"/>
                </a:solidFill>
                <a:latin typeface="+mn-lt"/>
              </a:rPr>
            </a:br>
            <a:r>
              <a:rPr lang="sv-SE" sz="3200" dirty="0" smtClean="0">
                <a:solidFill>
                  <a:schemeClr val="tx1"/>
                </a:solidFill>
                <a:latin typeface="+mn-lt"/>
              </a:rPr>
              <a:t>En </a:t>
            </a:r>
            <a:r>
              <a:rPr lang="sv-SE" sz="3200" dirty="0">
                <a:solidFill>
                  <a:schemeClr val="tx1"/>
                </a:solidFill>
                <a:latin typeface="+mn-lt"/>
              </a:rPr>
              <a:t>kontroll som satsar på kunskap och utveckling, och som bygger på samtal och inspiration</a:t>
            </a:r>
            <a:r>
              <a:rPr lang="sv-SE" sz="3200" dirty="0" smtClean="0">
                <a:solidFill>
                  <a:schemeClr val="tx1"/>
                </a:solidFill>
                <a:latin typeface="+mn-lt"/>
              </a:rPr>
              <a:t>.</a:t>
            </a:r>
            <a:endParaRPr lang="sv-SE" sz="3200" dirty="0">
              <a:latin typeface="+mn-lt"/>
            </a:endParaRPr>
          </a:p>
        </p:txBody>
      </p:sp>
    </p:spTree>
    <p:extLst>
      <p:ext uri="{BB962C8B-B14F-4D97-AF65-F5344CB8AC3E}">
        <p14:creationId xmlns:p14="http://schemas.microsoft.com/office/powerpoint/2010/main" val="5424772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2"/>
          <p:cNvSpPr>
            <a:spLocks noGrp="1"/>
          </p:cNvSpPr>
          <p:nvPr>
            <p:ph type="title"/>
          </p:nvPr>
        </p:nvSpPr>
        <p:spPr>
          <a:xfrm>
            <a:off x="977900" y="2442458"/>
            <a:ext cx="3712674" cy="1752062"/>
          </a:xfrm>
        </p:spPr>
        <p:txBody>
          <a:bodyPr>
            <a:normAutofit/>
          </a:bodyPr>
          <a:lstStyle/>
          <a:p>
            <a:pPr algn="r">
              <a:defRPr/>
            </a:pPr>
            <a:r>
              <a:rPr lang="sv-SE" dirty="0"/>
              <a:t>Hur levererar vi mot målbilden? </a:t>
            </a:r>
            <a:br>
              <a:rPr lang="sv-SE" dirty="0"/>
            </a:br>
            <a:endParaRPr lang="sv-SE" dirty="0">
              <a:solidFill>
                <a:schemeClr val="tx1"/>
              </a:solidFill>
            </a:endParaRPr>
          </a:p>
        </p:txBody>
      </p:sp>
      <p:pic>
        <p:nvPicPr>
          <p:cNvPr id="7" name="Bildobjekt 6"/>
          <p:cNvPicPr>
            <a:picLocks noChangeAspect="1"/>
          </p:cNvPicPr>
          <p:nvPr/>
        </p:nvPicPr>
        <p:blipFill rotWithShape="1">
          <a:blip r:embed="rId3" cstate="print">
            <a:extLst>
              <a:ext uri="{28A0092B-C50C-407E-A947-70E740481C1C}">
                <a14:useLocalDpi xmlns:a14="http://schemas.microsoft.com/office/drawing/2010/main" val="0"/>
              </a:ext>
            </a:extLst>
          </a:blip>
          <a:srcRect t="3867" b="160"/>
          <a:stretch/>
        </p:blipFill>
        <p:spPr>
          <a:xfrm>
            <a:off x="4771817" y="0"/>
            <a:ext cx="5141395" cy="6574972"/>
          </a:xfrm>
          <a:prstGeom prst="rect">
            <a:avLst/>
          </a:prstGeom>
        </p:spPr>
      </p:pic>
    </p:spTree>
    <p:extLst>
      <p:ext uri="{BB962C8B-B14F-4D97-AF65-F5344CB8AC3E}">
        <p14:creationId xmlns:p14="http://schemas.microsoft.com/office/powerpoint/2010/main" val="42855674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900000" y="2438400"/>
            <a:ext cx="8280000" cy="3131225"/>
          </a:xfrm>
        </p:spPr>
        <p:txBody>
          <a:bodyPr>
            <a:normAutofit/>
          </a:bodyPr>
          <a:lstStyle/>
          <a:p>
            <a:pPr>
              <a:lnSpc>
                <a:spcPct val="100000"/>
              </a:lnSpc>
            </a:pPr>
            <a:r>
              <a:rPr lang="sv-SE" sz="4400" dirty="0" smtClean="0"/>
              <a:t>”Regeringen förväntar sig nu en kontinuerlig förbättring av kvaliteten i livsmedelskontrollen över tid.”</a:t>
            </a:r>
            <a:endParaRPr lang="sv-SE" sz="4400" dirty="0" smtClean="0"/>
          </a:p>
          <a:p>
            <a:endParaRPr lang="sv-SE" dirty="0" smtClean="0"/>
          </a:p>
          <a:p>
            <a:endParaRPr lang="sv-SE" dirty="0"/>
          </a:p>
        </p:txBody>
      </p:sp>
      <p:sp>
        <p:nvSpPr>
          <p:cNvPr id="3" name="Rubrik 2"/>
          <p:cNvSpPr>
            <a:spLocks noGrp="1"/>
          </p:cNvSpPr>
          <p:nvPr>
            <p:ph type="title"/>
          </p:nvPr>
        </p:nvSpPr>
        <p:spPr>
          <a:xfrm>
            <a:off x="900000" y="565200"/>
            <a:ext cx="9006000" cy="1152000"/>
          </a:xfrm>
        </p:spPr>
        <p:txBody>
          <a:bodyPr>
            <a:normAutofit fontScale="90000"/>
          </a:bodyPr>
          <a:lstStyle/>
          <a:p>
            <a:r>
              <a:rPr lang="sv-SE" dirty="0" smtClean="0"/>
              <a:t>Regeringens svar på Riksrevisionens rapport  om granskning av livsmedelskontrollen (Skr 2014/15:16) </a:t>
            </a:r>
            <a:endParaRPr lang="sv-SE" dirty="0"/>
          </a:p>
        </p:txBody>
      </p:sp>
    </p:spTree>
    <p:extLst>
      <p:ext uri="{BB962C8B-B14F-4D97-AF65-F5344CB8AC3E}">
        <p14:creationId xmlns:p14="http://schemas.microsoft.com/office/powerpoint/2010/main" val="1163201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900000" y="1717200"/>
            <a:ext cx="8280000" cy="3852425"/>
          </a:xfrm>
        </p:spPr>
        <p:txBody>
          <a:bodyPr>
            <a:normAutofit/>
          </a:bodyPr>
          <a:lstStyle/>
          <a:p>
            <a:pPr>
              <a:lnSpc>
                <a:spcPct val="150000"/>
              </a:lnSpc>
            </a:pPr>
            <a:r>
              <a:rPr lang="sv-SE" sz="3600" dirty="0" smtClean="0"/>
              <a:t>189 kommuner har kontrollerat &gt; 91 % av </a:t>
            </a:r>
            <a:r>
              <a:rPr lang="sv-SE" sz="3600" dirty="0" smtClean="0"/>
              <a:t> anläggningarna i riskklass 1-4 minst </a:t>
            </a:r>
            <a:r>
              <a:rPr lang="sv-SE" sz="3600" dirty="0" smtClean="0"/>
              <a:t>en gång.</a:t>
            </a:r>
          </a:p>
          <a:p>
            <a:endParaRPr lang="sv-SE" dirty="0" smtClean="0"/>
          </a:p>
          <a:p>
            <a:endParaRPr lang="sv-SE" dirty="0"/>
          </a:p>
        </p:txBody>
      </p:sp>
      <p:sp>
        <p:nvSpPr>
          <p:cNvPr id="3" name="Rubrik 2"/>
          <p:cNvSpPr>
            <a:spLocks noGrp="1"/>
          </p:cNvSpPr>
          <p:nvPr>
            <p:ph type="title"/>
          </p:nvPr>
        </p:nvSpPr>
        <p:spPr/>
        <p:txBody>
          <a:bodyPr/>
          <a:lstStyle/>
          <a:p>
            <a:r>
              <a:rPr lang="sv-SE" dirty="0" smtClean="0"/>
              <a:t>Läget 2015  (preliminärt) </a:t>
            </a:r>
            <a:endParaRPr lang="sv-SE" dirty="0"/>
          </a:p>
        </p:txBody>
      </p:sp>
    </p:spTree>
    <p:extLst>
      <p:ext uri="{BB962C8B-B14F-4D97-AF65-F5344CB8AC3E}">
        <p14:creationId xmlns:p14="http://schemas.microsoft.com/office/powerpoint/2010/main" val="1162907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900000" y="1717200"/>
            <a:ext cx="8280000" cy="3852425"/>
          </a:xfrm>
        </p:spPr>
        <p:txBody>
          <a:bodyPr>
            <a:normAutofit/>
          </a:bodyPr>
          <a:lstStyle/>
          <a:p>
            <a:endParaRPr lang="sv-SE" sz="2800" dirty="0" smtClean="0"/>
          </a:p>
          <a:p>
            <a:r>
              <a:rPr lang="sv-SE" sz="2800" dirty="0" smtClean="0"/>
              <a:t>10 kommuner har kontrollerat mindre än 50 % av sina anläggningar 2015</a:t>
            </a:r>
          </a:p>
          <a:p>
            <a:endParaRPr lang="sv-SE" sz="2800" dirty="0"/>
          </a:p>
          <a:p>
            <a:r>
              <a:rPr lang="sv-SE" sz="2800" dirty="0" smtClean="0"/>
              <a:t>7 % av anläggningarna med 9-16 h har inte kontrollerats alls. </a:t>
            </a:r>
            <a:endParaRPr lang="sv-SE" sz="2800" dirty="0"/>
          </a:p>
          <a:p>
            <a:endParaRPr lang="sv-SE" dirty="0"/>
          </a:p>
        </p:txBody>
      </p:sp>
      <p:sp>
        <p:nvSpPr>
          <p:cNvPr id="3" name="Rubrik 2"/>
          <p:cNvSpPr>
            <a:spLocks noGrp="1"/>
          </p:cNvSpPr>
          <p:nvPr>
            <p:ph type="title"/>
          </p:nvPr>
        </p:nvSpPr>
        <p:spPr/>
        <p:txBody>
          <a:bodyPr/>
          <a:lstStyle/>
          <a:p>
            <a:r>
              <a:rPr lang="sv-SE" dirty="0" smtClean="0"/>
              <a:t>Läget 2015  (preliminärt) </a:t>
            </a:r>
            <a:endParaRPr lang="sv-SE" dirty="0"/>
          </a:p>
        </p:txBody>
      </p:sp>
    </p:spTree>
    <p:extLst>
      <p:ext uri="{BB962C8B-B14F-4D97-AF65-F5344CB8AC3E}">
        <p14:creationId xmlns:p14="http://schemas.microsoft.com/office/powerpoint/2010/main" val="800000809"/>
      </p:ext>
    </p:extLst>
  </p:cSld>
  <p:clrMapOvr>
    <a:masterClrMapping/>
  </p:clrMapOvr>
</p:sld>
</file>

<file path=ppt/theme/theme1.xml><?xml version="1.0" encoding="utf-8"?>
<a:theme xmlns:a="http://schemas.openxmlformats.org/drawingml/2006/main" name="PowerPoint-mall sv">
  <a:themeElements>
    <a:clrScheme name="Livsmedelsverket">
      <a:dk1>
        <a:sysClr val="windowText" lastClr="000000"/>
      </a:dk1>
      <a:lt1>
        <a:sysClr val="window" lastClr="FFFFFF"/>
      </a:lt1>
      <a:dk2>
        <a:srgbClr val="44546A"/>
      </a:dk2>
      <a:lt2>
        <a:srgbClr val="E7E6E6"/>
      </a:lt2>
      <a:accent1>
        <a:srgbClr val="FF6600"/>
      </a:accent1>
      <a:accent2>
        <a:srgbClr val="0000CE"/>
      </a:accent2>
      <a:accent3>
        <a:srgbClr val="48B63F"/>
      </a:accent3>
      <a:accent4>
        <a:srgbClr val="404040"/>
      </a:accent4>
      <a:accent5>
        <a:srgbClr val="FF8C40"/>
      </a:accent5>
      <a:accent6>
        <a:srgbClr val="4040DA"/>
      </a:accent6>
      <a:hlink>
        <a:srgbClr val="FF6F21"/>
      </a:hlink>
      <a:folHlink>
        <a:srgbClr val="FFA16D"/>
      </a:folHlink>
    </a:clrScheme>
    <a:fontScheme name="Livsmedelsverket">
      <a:majorFont>
        <a:latin typeface="Calibri"/>
        <a:ea typeface=""/>
        <a:cs typeface=""/>
      </a:majorFont>
      <a:minorFont>
        <a:latin typeface="Calibri"/>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ll presentation sv.potx" id="{6C1FD5CD-A91F-414E-895B-3CA1CCD145F3}" vid="{DCB79CBD-39DB-4DC9-8F74-D121A650571E}"/>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PowerPoint-mall sv</Template>
  <TotalTime>2172</TotalTime>
  <Words>1634</Words>
  <Application>Microsoft Office PowerPoint</Application>
  <PresentationFormat>A4 (210 x 297 mm)</PresentationFormat>
  <Paragraphs>215</Paragraphs>
  <Slides>20</Slides>
  <Notes>20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20</vt:i4>
      </vt:variant>
    </vt:vector>
  </HeadingPairs>
  <TitlesOfParts>
    <vt:vector size="25" baseType="lpstr">
      <vt:lpstr>Arial</vt:lpstr>
      <vt:lpstr>Arial Unicode MS</vt:lpstr>
      <vt:lpstr>Calibri</vt:lpstr>
      <vt:lpstr>Calibri Light</vt:lpstr>
      <vt:lpstr>PowerPoint-mall sv</vt:lpstr>
      <vt:lpstr>Hela Sveriges livsmedelskontroll Miljöchefmötet  18 mars 2016 Malin Engdahl</vt:lpstr>
      <vt:lpstr>Utredning tillsatt 15 mars  </vt:lpstr>
      <vt:lpstr>PowerPoint-presentation</vt:lpstr>
      <vt:lpstr>Hela Sveriges livsmedelskontroll</vt:lpstr>
      <vt:lpstr>På väg mot: En livsmedelskontroll som fungerar som en kvalitetsstämpel.  En kontroll som gör det den ska, fokuserar på det som är viktigt, gynnar en jämlik konkurrens, och som ökar förtroende för svensk mat, här hemma och internationellt.  En kontroll som satsar på kunskap och utveckling, och som bygger på samtal och inspiration.</vt:lpstr>
      <vt:lpstr>Hur levererar vi mot målbilden?  </vt:lpstr>
      <vt:lpstr>Regeringens svar på Riksrevisionens rapport  om granskning av livsmedelskontrollen (Skr 2014/15:16) </vt:lpstr>
      <vt:lpstr>Läget 2015  (preliminärt) </vt:lpstr>
      <vt:lpstr>Läget 2015  (preliminärt) </vt:lpstr>
      <vt:lpstr>PowerPoint-presentation</vt:lpstr>
      <vt:lpstr>Nu gör vi verkstad Tillsammans </vt:lpstr>
      <vt:lpstr>   Vad hjälper  livsmedelskontrollen att lyckas?   Vad önskar ni att det står på nästa bild?</vt:lpstr>
      <vt:lpstr>Insatser och satsningar:</vt:lpstr>
      <vt:lpstr>PowerPoint-presentation</vt:lpstr>
      <vt:lpstr>PowerPoint-presentation</vt:lpstr>
      <vt:lpstr>PowerPoint-presentation</vt:lpstr>
      <vt:lpstr>PowerPoint-presentation</vt:lpstr>
      <vt:lpstr>PowerPoint-presentation</vt:lpstr>
      <vt:lpstr>Nya verktyg, nya arbetssätt</vt:lpstr>
      <vt:lpstr>Tack!</vt:lpstr>
    </vt:vector>
  </TitlesOfParts>
  <Company>Livsmedelsverket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Rubrik rubrik LK Utbildningsdagar 4-6 mars 2016 Pertti Nordman</dc:title>
  <dc:creator>Åström Ulrika KO</dc:creator>
  <cp:lastModifiedBy>Engdahl Malin LK</cp:lastModifiedBy>
  <cp:revision>516</cp:revision>
  <cp:lastPrinted>2016-03-17T17:32:04Z</cp:lastPrinted>
  <dcterms:created xsi:type="dcterms:W3CDTF">2016-02-22T12:01:32Z</dcterms:created>
  <dcterms:modified xsi:type="dcterms:W3CDTF">2016-03-18T07:26:14Z</dcterms:modified>
</cp:coreProperties>
</file>