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23"/>
  </p:notesMasterIdLst>
  <p:handoutMasterIdLst>
    <p:handoutMasterId r:id="rId24"/>
  </p:handoutMasterIdLst>
  <p:sldIdLst>
    <p:sldId id="318" r:id="rId3"/>
    <p:sldId id="311" r:id="rId4"/>
    <p:sldId id="312" r:id="rId5"/>
    <p:sldId id="293" r:id="rId6"/>
    <p:sldId id="284" r:id="rId7"/>
    <p:sldId id="316" r:id="rId8"/>
    <p:sldId id="317" r:id="rId9"/>
    <p:sldId id="315" r:id="rId10"/>
    <p:sldId id="323" r:id="rId11"/>
    <p:sldId id="324" r:id="rId12"/>
    <p:sldId id="325" r:id="rId13"/>
    <p:sldId id="326" r:id="rId14"/>
    <p:sldId id="327" r:id="rId15"/>
    <p:sldId id="328" r:id="rId16"/>
    <p:sldId id="329" r:id="rId17"/>
    <p:sldId id="276" r:id="rId18"/>
    <p:sldId id="269" r:id="rId19"/>
    <p:sldId id="270" r:id="rId20"/>
    <p:sldId id="280" r:id="rId21"/>
    <p:sldId id="319" r:id="rId22"/>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020">
          <p15:clr>
            <a:srgbClr val="A4A3A4"/>
          </p15:clr>
        </p15:guide>
        <p15:guide id="2" orient="horz" pos="801" userDrawn="1">
          <p15:clr>
            <a:srgbClr val="A4A3A4"/>
          </p15:clr>
        </p15:guide>
        <p15:guide id="4" pos="4468">
          <p15:clr>
            <a:srgbClr val="A4A3A4"/>
          </p15:clr>
        </p15:guide>
        <p15:guide id="5" pos="451" userDrawn="1">
          <p15:clr>
            <a:srgbClr val="A4A3A4"/>
          </p15:clr>
        </p15:guide>
        <p15:guide id="6" pos="5326" userDrawn="1">
          <p15:clr>
            <a:srgbClr val="A4A3A4"/>
          </p15:clr>
        </p15:guide>
        <p15:guide id="7" orient="horz" pos="3398"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51167" autoAdjust="0"/>
  </p:normalViewPr>
  <p:slideViewPr>
    <p:cSldViewPr showGuides="1">
      <p:cViewPr varScale="1">
        <p:scale>
          <a:sx n="36" d="100"/>
          <a:sy n="36" d="100"/>
        </p:scale>
        <p:origin x="-2316" y="-84"/>
      </p:cViewPr>
      <p:guideLst>
        <p:guide orient="horz" pos="4020"/>
        <p:guide orient="horz" pos="801"/>
        <p:guide orient="horz" pos="3398"/>
        <p:guide pos="4468"/>
        <p:guide pos="451"/>
        <p:guide pos="5326"/>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67" d="100"/>
          <a:sy n="67" d="100"/>
        </p:scale>
        <p:origin x="-326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sv-SE" dirty="0"/>
          </a:p>
        </p:txBody>
      </p:sp>
      <p:sp>
        <p:nvSpPr>
          <p:cNvPr id="3" name="Platshållare för datum 2"/>
          <p:cNvSpPr>
            <a:spLocks noGrp="1"/>
          </p:cNvSpPr>
          <p:nvPr>
            <p:ph type="dt" sz="quarter" idx="1"/>
          </p:nvPr>
        </p:nvSpPr>
        <p:spPr>
          <a:xfrm>
            <a:off x="3850443" y="0"/>
            <a:ext cx="2945659" cy="496412"/>
          </a:xfrm>
          <a:prstGeom prst="rect">
            <a:avLst/>
          </a:prstGeom>
        </p:spPr>
        <p:txBody>
          <a:bodyPr vert="horz" lIns="95571" tIns="47786" rIns="95571" bIns="47786" rtlCol="0"/>
          <a:lstStyle>
            <a:lvl1pPr algn="r">
              <a:defRPr sz="1300"/>
            </a:lvl1pPr>
          </a:lstStyle>
          <a:p>
            <a:fld id="{41AE9EB3-8931-49C7-BE2C-A6174C33ACB4}" type="datetimeFigureOut">
              <a:rPr lang="sv-SE" smtClean="0"/>
              <a:pPr/>
              <a:t>2016-03-17</a:t>
            </a:fld>
            <a:endParaRPr lang="sv-SE" dirty="0"/>
          </a:p>
        </p:txBody>
      </p:sp>
      <p:sp>
        <p:nvSpPr>
          <p:cNvPr id="5" name="Platshållare för bildnummer 4"/>
          <p:cNvSpPr>
            <a:spLocks noGrp="1"/>
          </p:cNvSpPr>
          <p:nvPr>
            <p:ph type="sldNum" sz="quarter" idx="3"/>
          </p:nvPr>
        </p:nvSpPr>
        <p:spPr>
          <a:xfrm>
            <a:off x="3850443" y="9430091"/>
            <a:ext cx="2945659" cy="496412"/>
          </a:xfrm>
          <a:prstGeom prst="rect">
            <a:avLst/>
          </a:prstGeom>
        </p:spPr>
        <p:txBody>
          <a:bodyPr vert="horz" lIns="95571" tIns="47786" rIns="95571" bIns="47786" rtlCol="0" anchor="b"/>
          <a:lstStyle>
            <a:lvl1pPr algn="r">
              <a:defRPr sz="1300"/>
            </a:lvl1pPr>
          </a:lstStyle>
          <a:p>
            <a:fld id="{37EE2D9D-F385-4CF0-A100-034B5F23D549}" type="slidenum">
              <a:rPr lang="sv-SE" smtClean="0"/>
              <a:pPr/>
              <a:t>‹#›</a:t>
            </a:fld>
            <a:endParaRPr lang="sv-SE" dirty="0"/>
          </a:p>
        </p:txBody>
      </p:sp>
    </p:spTree>
    <p:extLst>
      <p:ext uri="{BB962C8B-B14F-4D97-AF65-F5344CB8AC3E}">
        <p14:creationId xmlns="" xmlns:p14="http://schemas.microsoft.com/office/powerpoint/2010/main" val="408399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2"/>
          </a:xfrm>
          <a:prstGeom prst="rect">
            <a:avLst/>
          </a:prstGeom>
        </p:spPr>
        <p:txBody>
          <a:bodyPr vert="horz" lIns="95571" tIns="47786" rIns="95571" bIns="47786" rtlCol="0"/>
          <a:lstStyle>
            <a:lvl1pPr algn="l">
              <a:defRPr sz="1300"/>
            </a:lvl1pPr>
          </a:lstStyle>
          <a:p>
            <a:endParaRPr lang="sv-SE" dirty="0"/>
          </a:p>
        </p:txBody>
      </p:sp>
      <p:sp>
        <p:nvSpPr>
          <p:cNvPr id="3" name="Platshållare för datum 2"/>
          <p:cNvSpPr>
            <a:spLocks noGrp="1"/>
          </p:cNvSpPr>
          <p:nvPr>
            <p:ph type="dt" idx="1"/>
          </p:nvPr>
        </p:nvSpPr>
        <p:spPr>
          <a:xfrm>
            <a:off x="3850443" y="0"/>
            <a:ext cx="2945659" cy="496412"/>
          </a:xfrm>
          <a:prstGeom prst="rect">
            <a:avLst/>
          </a:prstGeom>
        </p:spPr>
        <p:txBody>
          <a:bodyPr vert="horz" lIns="95571" tIns="47786" rIns="95571" bIns="47786" rtlCol="0"/>
          <a:lstStyle>
            <a:lvl1pPr algn="r">
              <a:defRPr sz="1300"/>
            </a:lvl1pPr>
          </a:lstStyle>
          <a:p>
            <a:fld id="{33324598-625F-4279-8712-6568122A40DD}" type="datetimeFigureOut">
              <a:rPr lang="sv-SE" smtClean="0"/>
              <a:pPr/>
              <a:t>2016-03-17</a:t>
            </a:fld>
            <a:endParaRPr lang="sv-SE" dirty="0"/>
          </a:p>
        </p:txBody>
      </p:sp>
      <p:sp>
        <p:nvSpPr>
          <p:cNvPr id="4" name="Platshållare för bildobjekt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endParaRPr lang="sv-SE" dirty="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5571" tIns="47786" rIns="95571" bIns="47786"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2"/>
          </a:xfrm>
          <a:prstGeom prst="rect">
            <a:avLst/>
          </a:prstGeom>
        </p:spPr>
        <p:txBody>
          <a:bodyPr vert="horz" lIns="95571" tIns="47786" rIns="95571" bIns="47786"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50443" y="9430091"/>
            <a:ext cx="2945659" cy="496412"/>
          </a:xfrm>
          <a:prstGeom prst="rect">
            <a:avLst/>
          </a:prstGeom>
        </p:spPr>
        <p:txBody>
          <a:bodyPr vert="horz" lIns="95571" tIns="47786" rIns="95571" bIns="47786" rtlCol="0" anchor="b"/>
          <a:lstStyle>
            <a:lvl1pPr algn="r">
              <a:defRPr sz="1300"/>
            </a:lvl1pPr>
          </a:lstStyle>
          <a:p>
            <a:fld id="{8B5362E9-56F8-4489-B0BC-0270E33C950D}" type="slidenum">
              <a:rPr lang="sv-SE" smtClean="0"/>
              <a:pPr/>
              <a:t>‹#›</a:t>
            </a:fld>
            <a:endParaRPr lang="sv-SE" dirty="0"/>
          </a:p>
        </p:txBody>
      </p:sp>
    </p:spTree>
    <p:extLst>
      <p:ext uri="{BB962C8B-B14F-4D97-AF65-F5344CB8AC3E}">
        <p14:creationId xmlns="" xmlns:p14="http://schemas.microsoft.com/office/powerpoint/2010/main" val="405357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a:t>
            </a:fld>
            <a:endParaRPr lang="sv-SE" dirty="0"/>
          </a:p>
        </p:txBody>
      </p:sp>
    </p:spTree>
    <p:extLst>
      <p:ext uri="{BB962C8B-B14F-4D97-AF65-F5344CB8AC3E}">
        <p14:creationId xmlns="" xmlns:p14="http://schemas.microsoft.com/office/powerpoint/2010/main" val="2741211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Under våren kommer vi att </a:t>
            </a:r>
            <a:r>
              <a:rPr lang="sv-SE" b="1" dirty="0" smtClean="0"/>
              <a:t>resa runt och presentera vår vägledning </a:t>
            </a:r>
            <a:r>
              <a:rPr lang="sv-SE" dirty="0" smtClean="0"/>
              <a:t>om asylboenden tillsammans med Migrationsverket,</a:t>
            </a:r>
            <a:r>
              <a:rPr lang="sv-SE" baseline="0" dirty="0" smtClean="0"/>
              <a:t> och en representant från asylboendebranschen. Smittskyddet i respektive region kommer också att finnas på plats och tala om smittskyddsfrågor i samband med asylboenden och eventuella risker när flyktingar kommer i större mängd. En eller flera miljökontor kommer också att presentera exempel på sin tillsyn av asylboenden.</a:t>
            </a:r>
          </a:p>
          <a:p>
            <a:endParaRPr lang="sv-SE" baseline="0" dirty="0" smtClean="0"/>
          </a:p>
          <a:p>
            <a:r>
              <a:rPr lang="sv-SE" b="1" baseline="0" dirty="0" smtClean="0"/>
              <a:t>6 tillfällen </a:t>
            </a:r>
            <a:r>
              <a:rPr lang="sv-SE" baseline="0" dirty="0" smtClean="0"/>
              <a:t>Första seminariet, på Länsstyrelsen i Stockholm, äger rum i detta nu. Fem ytterligare seminarier kommer att ges, från Malmö till Luleå. Det avslutande seminariet äger rum i Linköping och det seminariet kommer att </a:t>
            </a:r>
            <a:r>
              <a:rPr lang="sv-SE" b="1" baseline="0" dirty="0" smtClean="0"/>
              <a:t>filmas</a:t>
            </a:r>
            <a:r>
              <a:rPr lang="sv-SE" baseline="0" dirty="0" smtClean="0"/>
              <a:t> och sen finnas att ta del av på vår webbplats.</a:t>
            </a:r>
            <a:endParaRPr lang="sv-SE" dirty="0" smtClean="0"/>
          </a:p>
          <a:p>
            <a:endParaRPr lang="sv-SE" dirty="0" smtClean="0"/>
          </a:p>
          <a:p>
            <a:r>
              <a:rPr lang="sv-SE" dirty="0" smtClean="0"/>
              <a:t>Vi</a:t>
            </a:r>
            <a:r>
              <a:rPr lang="sv-SE" baseline="0" dirty="0" smtClean="0"/>
              <a:t> förväntar oss mycket frågor och diskussioner på seminarierna och vi hoppas att vi kan svara på det mesta direkt. </a:t>
            </a:r>
            <a:endParaRPr lang="sv-SE"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13</a:t>
            </a:fld>
            <a:endParaRPr lang="sv-SE" dirty="0"/>
          </a:p>
        </p:txBody>
      </p:sp>
    </p:spTree>
    <p:extLst>
      <p:ext uri="{BB962C8B-B14F-4D97-AF65-F5344CB8AC3E}">
        <p14:creationId xmlns="" xmlns:p14="http://schemas.microsoft.com/office/powerpoint/2010/main" val="4140851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a:t>
            </a:r>
            <a:r>
              <a:rPr lang="sv-SE" baseline="0" dirty="0" smtClean="0"/>
              <a:t> har även fått en hel del frågor om vilka regler som gäller för så kallade akuta korttidsboenden, där flyktingar bor en kort tid, upp till någon/några veckor. Därför har vi tagit fram en vägledning om dessa boenden och vilka krav som kan ställas och vad som är viktigt för miljökontoren att kontrollera.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Viktigt är: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171450" indent="-171450">
              <a:buFont typeface="Arial" panose="020B0604020202020204" pitchFamily="34" charset="0"/>
              <a:buChar char="•"/>
            </a:pPr>
            <a:r>
              <a:rPr lang="sv-SE" dirty="0" smtClean="0"/>
              <a:t>tillgång till toaletter och hygienutrymmen</a:t>
            </a:r>
          </a:p>
          <a:p>
            <a:pPr marL="171450" indent="-171450">
              <a:buFont typeface="Arial" panose="020B0604020202020204" pitchFamily="34" charset="0"/>
              <a:buChar char="•"/>
            </a:pPr>
            <a:r>
              <a:rPr lang="sv-SE" dirty="0" smtClean="0"/>
              <a:t>möjlighet till en god hygien</a:t>
            </a:r>
          </a:p>
          <a:p>
            <a:pPr marL="171450" indent="-171450">
              <a:buFont typeface="Arial" panose="020B0604020202020204" pitchFamily="34" charset="0"/>
              <a:buChar char="•"/>
            </a:pPr>
            <a:r>
              <a:rPr lang="sv-SE" dirty="0" smtClean="0"/>
              <a:t>städning och rengöring, särskilt av hygienutrymmen</a:t>
            </a:r>
          </a:p>
          <a:p>
            <a:pPr marL="171450" indent="-171450">
              <a:buFont typeface="Arial" panose="020B0604020202020204" pitchFamily="34" charset="0"/>
              <a:buChar char="•"/>
            </a:pPr>
            <a:r>
              <a:rPr lang="sv-SE" dirty="0" smtClean="0"/>
              <a:t>tvätt av textilier som bäddutrustning och handdukar</a:t>
            </a:r>
          </a:p>
          <a:p>
            <a:pPr marL="171450" indent="-171450">
              <a:buFont typeface="Arial" panose="020B0604020202020204" pitchFamily="34" charset="0"/>
              <a:buChar char="•"/>
            </a:pPr>
            <a:r>
              <a:rPr lang="sv-SE" dirty="0" smtClean="0"/>
              <a:t>inte för låg eller hög temperatur i boendet</a:t>
            </a:r>
          </a:p>
          <a:p>
            <a:pPr marL="171450" indent="-171450">
              <a:buFont typeface="Arial" panose="020B0604020202020204" pitchFamily="34" charset="0"/>
              <a:buChar char="•"/>
            </a:pPr>
            <a:r>
              <a:rPr lang="sv-SE" dirty="0" smtClean="0"/>
              <a:t>skadedjur, främst vägglöss.</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Ensamkommande asylsökande barn kan placeras i ett hem för vård eller boende </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 xmlns:p14="http://schemas.microsoft.com/office/powerpoint/2010/main" val="275733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har kommit många ensamma barn som har sökt asyl senaste året.</a:t>
            </a:r>
            <a:r>
              <a:rPr lang="sv-SE" baseline="0" dirty="0" smtClean="0"/>
              <a:t> </a:t>
            </a:r>
            <a:r>
              <a:rPr lang="sv-SE" dirty="0" smtClean="0"/>
              <a:t>Ensamkommande asylsökande barn kan placeras i ett hem för vård eller boende (HVB), i ett stödboende eller i ett familjehem. HVB och stödboende räknas som lokaler för allmänna ändamål och omfattas av miljöbalkens regler. Dessa former av boende kan drivas av kommun, landsting eller en privat aktör och står under kommunernas tillsyn</a:t>
            </a:r>
            <a:r>
              <a:rPr lang="sv-SE" baseline="0" dirty="0" smtClean="0"/>
              <a:t> enligt miljöbalken</a:t>
            </a:r>
            <a:r>
              <a:rPr lang="sv-SE" dirty="0" smtClean="0"/>
              <a:t>. (Familjehem, där vården sker i enskilt hem och verksamheten inte bedrivs yrkesmässigt, räknas som bostad.)</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Miljökontoren kan </a:t>
            </a:r>
            <a:r>
              <a:rPr lang="sv-SE" dirty="0" err="1" smtClean="0"/>
              <a:t>tillsyna</a:t>
            </a:r>
            <a:r>
              <a:rPr lang="sv-SE" baseline="0" dirty="0" smtClean="0"/>
              <a:t> och kontrollera: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171450" indent="-171450">
              <a:buFont typeface="Arial" panose="020B0604020202020204" pitchFamily="34" charset="0"/>
              <a:buChar char="•"/>
            </a:pPr>
            <a:r>
              <a:rPr lang="sv-SE" dirty="0" smtClean="0"/>
              <a:t>Verksamhetens egenkontroll</a:t>
            </a:r>
          </a:p>
          <a:p>
            <a:pPr marL="171450" indent="-171450">
              <a:buFont typeface="Arial" panose="020B0604020202020204" pitchFamily="34" charset="0"/>
              <a:buChar char="•"/>
            </a:pPr>
            <a:r>
              <a:rPr lang="sv-SE" dirty="0" smtClean="0"/>
              <a:t>Ventilationen i sovrum, duschrum och andra gemensamma utrymmen</a:t>
            </a:r>
          </a:p>
          <a:p>
            <a:pPr marL="171450" indent="-171450">
              <a:buFont typeface="Arial" panose="020B0604020202020204" pitchFamily="34" charset="0"/>
              <a:buChar char="•"/>
            </a:pPr>
            <a:r>
              <a:rPr lang="sv-SE" dirty="0" smtClean="0"/>
              <a:t>Städning och rengöring i sovrum, duschrum, toaletter och andra gemensamma utrymmen</a:t>
            </a:r>
          </a:p>
          <a:p>
            <a:pPr marL="171450" indent="-171450">
              <a:buFont typeface="Arial" panose="020B0604020202020204" pitchFamily="34" charset="0"/>
              <a:buChar char="•"/>
            </a:pPr>
            <a:r>
              <a:rPr lang="sv-SE" dirty="0" smtClean="0"/>
              <a:t>Underhåll och skötsel av kök, duschrum, toaletter och andra gemensamma utrymmen</a:t>
            </a:r>
          </a:p>
          <a:p>
            <a:pPr marL="171450" indent="-171450">
              <a:buFont typeface="Arial" panose="020B0604020202020204" pitchFamily="34" charset="0"/>
              <a:buChar char="•"/>
            </a:pPr>
            <a:r>
              <a:rPr lang="sv-SE" dirty="0" smtClean="0"/>
              <a:t>Om det finns fukt och mögelskador</a:t>
            </a:r>
          </a:p>
          <a:p>
            <a:pPr marL="171450" indent="-171450">
              <a:buFont typeface="Arial" panose="020B0604020202020204" pitchFamily="34" charset="0"/>
              <a:buChar char="•"/>
            </a:pPr>
            <a:r>
              <a:rPr lang="sv-SE" dirty="0" smtClean="0"/>
              <a:t>Förutsättningar för att upprätthålla en bra hygien.</a:t>
            </a:r>
          </a:p>
          <a:p>
            <a:pPr marL="171450" indent="-171450">
              <a:buFont typeface="Arial" panose="020B0604020202020204" pitchFamily="34" charset="0"/>
              <a:buChar char="•"/>
            </a:pPr>
            <a:r>
              <a:rPr lang="sv-SE" dirty="0" smtClean="0"/>
              <a:t>Kontroll av radonvärden i lokalerna.</a:t>
            </a:r>
          </a:p>
          <a:p>
            <a:pPr marL="0" indent="0">
              <a:buFont typeface="Arial" panose="020B0604020202020204" pitchFamily="34" charset="0"/>
              <a:buNone/>
            </a:pPr>
            <a:endParaRPr lang="sv-SE"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Avslutning, </a:t>
            </a:r>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frågor?</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Samarbete med Inspektionen för vård och omsorg, IVO</a:t>
            </a:r>
          </a:p>
          <a:p>
            <a:r>
              <a:rPr lang="sv-SE" dirty="0" smtClean="0"/>
              <a:t>Tydliggöra gränsdragning mellan MB, Patientsäkerhetslag och hälso- och sjukvårdslag vad gäller vårdlokaler och ansvar för tillsyn.</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 xmlns:p14="http://schemas.microsoft.com/office/powerpoint/2010/main" val="6421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65432" indent="-165432">
              <a:buFont typeface="Arial" panose="020B0604020202020204" pitchFamily="34" charset="0"/>
              <a:buChar char="•"/>
            </a:pPr>
            <a:r>
              <a:rPr lang="sv-SE" b="1" dirty="0" smtClean="0"/>
              <a:t>Mål för projektet:</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Att många miljökontor skulle delta och utföra tillsyn på många skolor</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Att tillsynen skulle leda till att miljöbalkens krav gällande ventilation och städning skulle uppfyllas</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Att projektet skulle förbättra inomhusmiljön för barn och ungdomar i landets skolor</a:t>
            </a:r>
          </a:p>
          <a:p>
            <a:endParaRPr lang="sv-SE" dirty="0" smtClean="0"/>
          </a:p>
          <a:p>
            <a:r>
              <a:rPr lang="sv-SE" u="sng" dirty="0" smtClean="0"/>
              <a:t>Miljöbalkens krav</a:t>
            </a:r>
          </a:p>
          <a:p>
            <a:r>
              <a:rPr lang="sv-SE" dirty="0" smtClean="0"/>
              <a:t>Skolor och förskolor är anmälningspliktiga enligt miljöbalken</a:t>
            </a:r>
          </a:p>
          <a:p>
            <a:r>
              <a:rPr lang="sv-SE" dirty="0" smtClean="0"/>
              <a:t>Ska anmäla till miljökontoret innan verksamheten sätter igång  </a:t>
            </a:r>
            <a:r>
              <a:rPr lang="sv-SE" dirty="0" smtClean="0">
                <a:sym typeface="Wingdings" panose="05000000000000000000" pitchFamily="2" charset="2"/>
              </a:rPr>
              <a:t></a:t>
            </a:r>
            <a:r>
              <a:rPr lang="sv-SE" dirty="0" smtClean="0">
                <a:sym typeface="Wingdings"/>
              </a:rPr>
              <a:t> </a:t>
            </a:r>
            <a:r>
              <a:rPr lang="sv-SE" dirty="0" smtClean="0"/>
              <a:t> inspektion</a:t>
            </a:r>
          </a:p>
          <a:p>
            <a:r>
              <a:rPr lang="sv-SE" dirty="0" smtClean="0"/>
              <a:t>Ska ha dokumenterat egenkontrollprogram enligt egenkontrollförordningen: Rutiner för verksamheten för att undvika olägenhet för människors hälsa och miljön. T ex rutiner för  städning, kontroll av ventilation, kontroll av radon, hygienrutiner, rutiner vid utbrott av sjukdom med mera</a:t>
            </a:r>
          </a:p>
          <a:p>
            <a:r>
              <a:rPr lang="sv-SE" dirty="0" smtClean="0"/>
              <a:t>Verksamhetsutövaren rektor/förskolechef ansvarar för inomhusmiljön</a:t>
            </a:r>
          </a:p>
          <a:p>
            <a:endParaRPr lang="sv-SE" dirty="0" smtClean="0"/>
          </a:p>
          <a:p>
            <a:r>
              <a:rPr lang="sv-SE" b="1" dirty="0" smtClean="0"/>
              <a:t>Miljökontoren inspekterar </a:t>
            </a:r>
          </a:p>
          <a:p>
            <a:r>
              <a:rPr lang="sv-SE" dirty="0" smtClean="0"/>
              <a:t>vid nyanmälan, vid uppstart av skola, förskola. Koll av egenkontrollprogram, ventilation, radon, ytskikt, hygienutrymmen</a:t>
            </a:r>
          </a:p>
          <a:p>
            <a:r>
              <a:rPr lang="sv-SE" dirty="0" smtClean="0"/>
              <a:t>Regelbunden återkommande tillsyn i skola och förskola, var tredje till fjärde år vanligt</a:t>
            </a:r>
          </a:p>
          <a:p>
            <a:r>
              <a:rPr lang="sv-SE" dirty="0" smtClean="0"/>
              <a:t>Om klagomål på olägenhet; ventilation, fuktskada, buller mm</a:t>
            </a:r>
          </a:p>
          <a:p>
            <a:r>
              <a:rPr lang="sv-SE" dirty="0" smtClean="0"/>
              <a:t>Miljökontoret kan och ska förelägga skolan/verksamhetsutövaren att åtgärda skador/felaktigheter</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 xmlns:p14="http://schemas.microsoft.com/office/powerpoint/2010/main" val="76604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47725" y="723900"/>
            <a:ext cx="4813300" cy="3609975"/>
          </a:xfrm>
        </p:spPr>
      </p:sp>
      <p:sp>
        <p:nvSpPr>
          <p:cNvPr id="3" name="Platshållare för anteckningar 2"/>
          <p:cNvSpPr>
            <a:spLocks noGrp="1"/>
          </p:cNvSpPr>
          <p:nvPr>
            <p:ph type="body" idx="1"/>
          </p:nvPr>
        </p:nvSpPr>
        <p:spPr/>
        <p:txBody>
          <a:bodyPr/>
          <a:lstStyle/>
          <a:p>
            <a:r>
              <a:rPr lang="sv-SE" b="1" dirty="0" smtClean="0"/>
              <a:t>Nationellt tillsynsprojekt om skolan 2014 – 2015 Inomhusmiljön i skolan</a:t>
            </a:r>
          </a:p>
          <a:p>
            <a:endParaRPr lang="sv-SE" dirty="0" smtClean="0"/>
          </a:p>
          <a:p>
            <a:endParaRPr lang="sv-SE" dirty="0" smtClean="0"/>
          </a:p>
          <a:p>
            <a:pPr marL="159625" indent="-159625">
              <a:buFont typeface="Arial" panose="020B0604020202020204" pitchFamily="34" charset="0"/>
              <a:buChar char="•"/>
            </a:pPr>
            <a:r>
              <a:rPr lang="sv-SE" dirty="0" smtClean="0"/>
              <a:t>Berörde barn och ungdomar mellan 7-18 år, grundskola, fritids, gymnasium</a:t>
            </a:r>
          </a:p>
          <a:p>
            <a:pPr marL="159625" indent="-159625">
              <a:buFont typeface="Arial" panose="020B0604020202020204" pitchFamily="34" charset="0"/>
              <a:buChar char="•"/>
            </a:pPr>
            <a:endParaRPr lang="sv-SE" dirty="0" smtClean="0"/>
          </a:p>
          <a:p>
            <a:pPr marL="159625" indent="-159625" defTabSz="882305">
              <a:buFont typeface="Arial" panose="020B0604020202020204" pitchFamily="34" charset="0"/>
              <a:buChar char="•"/>
              <a:defRPr/>
            </a:pPr>
            <a:r>
              <a:rPr lang="sv-SE" dirty="0" smtClean="0"/>
              <a:t>Stort intresse – 207 kommuner deltog, 2728 skolor tillsynats, nästan hälften av landets skolor!</a:t>
            </a:r>
          </a:p>
          <a:p>
            <a:pPr marL="159625" indent="-159625" defTabSz="882305">
              <a:buFont typeface="Arial" panose="020B0604020202020204" pitchFamily="34" charset="0"/>
              <a:buChar char="•"/>
              <a:defRPr/>
            </a:pPr>
            <a:endParaRPr lang="sv-SE" dirty="0" smtClean="0"/>
          </a:p>
          <a:p>
            <a:pPr marL="159625" indent="-159625" defTabSz="882305">
              <a:buFont typeface="Arial" panose="020B0604020202020204" pitchFamily="34" charset="0"/>
              <a:buChar char="•"/>
              <a:defRPr/>
            </a:pPr>
            <a:r>
              <a:rPr lang="sv-SE" dirty="0" smtClean="0"/>
              <a:t>Fokus på ventilation och städning – påverkar</a:t>
            </a:r>
            <a:r>
              <a:rPr lang="sv-SE" baseline="0" dirty="0" smtClean="0"/>
              <a:t> </a:t>
            </a:r>
            <a:r>
              <a:rPr lang="sv-SE" dirty="0" smtClean="0"/>
              <a:t>luftkvalitet, partikelhalt, allergenhalt. Skolor speciellt då många personer vistas på liten yta.</a:t>
            </a:r>
            <a:r>
              <a:rPr lang="sv-SE" baseline="0" dirty="0" smtClean="0"/>
              <a:t> Extra viktigt med bra städ och ventilation för att minska </a:t>
            </a:r>
            <a:r>
              <a:rPr lang="sv-SE" baseline="0" dirty="0" err="1" smtClean="0"/>
              <a:t>föroreniningshalten</a:t>
            </a:r>
            <a:endParaRPr lang="sv-SE" dirty="0" smtClean="0"/>
          </a:p>
          <a:p>
            <a:pPr marL="159625" indent="-159625" defTabSz="882305">
              <a:buFont typeface="Arial" panose="020B0604020202020204" pitchFamily="34" charset="0"/>
              <a:buChar char="•"/>
              <a:defRPr/>
            </a:pPr>
            <a:endParaRPr lang="sv-SE" dirty="0" smtClean="0"/>
          </a:p>
          <a:p>
            <a:pPr marL="159625" indent="-159625">
              <a:buFont typeface="Arial" panose="020B0604020202020204" pitchFamily="34" charset="0"/>
              <a:buChar char="•"/>
            </a:pPr>
            <a:r>
              <a:rPr lang="sv-SE" dirty="0" smtClean="0"/>
              <a:t>Kompletterande tillsynsvägledning gällande städning och ventilation togs fram,  allmänna råd om städning, webbsidor,</a:t>
            </a:r>
            <a:r>
              <a:rPr lang="sv-SE" baseline="0" dirty="0" smtClean="0"/>
              <a:t> </a:t>
            </a:r>
            <a:r>
              <a:rPr lang="sv-SE" dirty="0" smtClean="0"/>
              <a:t>text</a:t>
            </a:r>
            <a:r>
              <a:rPr lang="sv-SE" baseline="0" dirty="0" smtClean="0"/>
              <a:t> om vad miljökontoren skulle </a:t>
            </a:r>
            <a:r>
              <a:rPr lang="sv-SE" baseline="0" dirty="0" err="1" smtClean="0"/>
              <a:t>tillsyna</a:t>
            </a:r>
            <a:r>
              <a:rPr lang="sv-SE" dirty="0" smtClean="0"/>
              <a:t>,</a:t>
            </a:r>
            <a:r>
              <a:rPr lang="sv-SE" baseline="0" dirty="0" smtClean="0"/>
              <a:t> </a:t>
            </a:r>
            <a:r>
              <a:rPr lang="sv-SE" dirty="0" smtClean="0"/>
              <a:t>fem seminarier över landet. Seminarierna filmades och kan ses fortfarande på vår webb. 250 inspektörer kom på seminarier ock lika</a:t>
            </a:r>
            <a:r>
              <a:rPr lang="sv-SE" baseline="0" dirty="0" smtClean="0"/>
              <a:t> många sett seminariet på webben</a:t>
            </a:r>
            <a:endParaRPr lang="sv-SE" dirty="0" smtClean="0"/>
          </a:p>
          <a:p>
            <a:pPr marL="159625" indent="-159625">
              <a:buFont typeface="Arial" panose="020B0604020202020204" pitchFamily="34" charset="0"/>
              <a:buChar char="•"/>
            </a:pPr>
            <a:endParaRPr lang="sv-SE" dirty="0" smtClean="0"/>
          </a:p>
          <a:p>
            <a:pPr marL="159625" indent="-159625">
              <a:buFont typeface="Arial" panose="020B0604020202020204" pitchFamily="34" charset="0"/>
              <a:buChar char="•"/>
            </a:pPr>
            <a:endParaRPr lang="sv-SE" dirty="0" smtClean="0"/>
          </a:p>
          <a:p>
            <a:pPr marL="159625" indent="-159625">
              <a:buFont typeface="Arial" panose="020B0604020202020204" pitchFamily="34" charset="0"/>
              <a:buChar char="•"/>
            </a:pPr>
            <a:r>
              <a:rPr lang="sv-SE" dirty="0" smtClean="0"/>
              <a:t>Resultat rapporterats in till Folkhälsomyndigheten</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17</a:t>
            </a:fld>
            <a:endParaRPr lang="sv-SE"/>
          </a:p>
        </p:txBody>
      </p:sp>
    </p:spTree>
    <p:extLst>
      <p:ext uri="{BB962C8B-B14F-4D97-AF65-F5344CB8AC3E}">
        <p14:creationId xmlns="" xmlns:p14="http://schemas.microsoft.com/office/powerpoint/2010/main" val="229338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47725" y="723900"/>
            <a:ext cx="4813300" cy="3609975"/>
          </a:xfrm>
        </p:spPr>
      </p:sp>
      <p:sp>
        <p:nvSpPr>
          <p:cNvPr id="3" name="Platshållare för anteckningar 2"/>
          <p:cNvSpPr>
            <a:spLocks noGrp="1"/>
          </p:cNvSpPr>
          <p:nvPr>
            <p:ph type="body" idx="1"/>
          </p:nvPr>
        </p:nvSpPr>
        <p:spPr/>
        <p:txBody>
          <a:bodyPr/>
          <a:lstStyle/>
          <a:p>
            <a:r>
              <a:rPr lang="sv-SE" b="1" dirty="0" smtClean="0"/>
              <a:t>Resultat från inspektörernas</a:t>
            </a:r>
            <a:r>
              <a:rPr lang="sv-SE" b="1" baseline="0" dirty="0" smtClean="0"/>
              <a:t> tillsyn: </a:t>
            </a:r>
            <a:endParaRPr lang="sv-SE" dirty="0" smtClean="0"/>
          </a:p>
          <a:p>
            <a:endParaRPr lang="sv-SE" dirty="0" smtClean="0"/>
          </a:p>
          <a:p>
            <a:pPr marL="165432" indent="-165432">
              <a:buFont typeface="Arial" panose="020B0604020202020204" pitchFamily="34" charset="0"/>
              <a:buChar char="•"/>
            </a:pPr>
            <a:r>
              <a:rPr lang="sv-SE" dirty="0" smtClean="0"/>
              <a:t>Resultat från inspektionerna rapporterades in till Folkhälsomyndigheten</a:t>
            </a:r>
            <a:br>
              <a:rPr lang="sv-SE" dirty="0" smtClean="0"/>
            </a:br>
            <a:endParaRPr lang="sv-SE" dirty="0" smtClean="0"/>
          </a:p>
          <a:p>
            <a:pPr marL="165432" indent="-165432">
              <a:buFont typeface="Arial" panose="020B0604020202020204" pitchFamily="34" charset="0"/>
              <a:buChar char="•"/>
            </a:pPr>
            <a:r>
              <a:rPr lang="sv-SE" dirty="0" smtClean="0"/>
              <a:t>Resultat 2728 skolor: vilket är ca 44% av landets skolor</a:t>
            </a:r>
            <a:br>
              <a:rPr lang="sv-SE" dirty="0" smtClean="0"/>
            </a:br>
            <a:endParaRPr lang="sv-SE" dirty="0" smtClean="0"/>
          </a:p>
          <a:p>
            <a:pPr marL="165432" indent="-165432">
              <a:buFont typeface="Arial" panose="020B0604020202020204" pitchFamily="34" charset="0"/>
              <a:buChar char="•"/>
            </a:pPr>
            <a:r>
              <a:rPr lang="sv-SE" dirty="0" smtClean="0"/>
              <a:t>Egenkontroll/rutiner (vilket är ett lagkrav): gällande städning ca 65% ok, gällande ventilation 50% ok</a:t>
            </a:r>
            <a:br>
              <a:rPr lang="sv-SE" dirty="0" smtClean="0"/>
            </a:br>
            <a:endParaRPr lang="sv-SE" dirty="0" smtClean="0"/>
          </a:p>
          <a:p>
            <a:pPr marL="165432" indent="-165432">
              <a:buFont typeface="Arial" panose="020B0604020202020204" pitchFamily="34" charset="0"/>
              <a:buChar char="•"/>
            </a:pPr>
            <a:r>
              <a:rPr lang="sv-SE" dirty="0" smtClean="0"/>
              <a:t>Städning/dammförekomst 80% ok, 20% dåligt eller ganska dåligt,</a:t>
            </a:r>
            <a:r>
              <a:rPr lang="sv-SE" baseline="0" dirty="0" smtClean="0"/>
              <a:t> </a:t>
            </a:r>
            <a:r>
              <a:rPr lang="sv-SE" dirty="0" smtClean="0"/>
              <a:t>ca 550 av de inspekterade skolororna</a:t>
            </a:r>
            <a:r>
              <a:rPr lang="sv-SE" baseline="0" dirty="0" smtClean="0"/>
              <a:t> </a:t>
            </a:r>
            <a:r>
              <a:rPr lang="sv-SE" dirty="0" smtClean="0"/>
              <a:t>undermålig städning</a:t>
            </a:r>
            <a:br>
              <a:rPr lang="sv-SE" dirty="0" smtClean="0"/>
            </a:br>
            <a:endParaRPr lang="sv-SE" dirty="0" smtClean="0"/>
          </a:p>
          <a:p>
            <a:pPr marL="165432" indent="-165432">
              <a:buFont typeface="Arial" panose="020B0604020202020204" pitchFamily="34" charset="0"/>
              <a:buChar char="•"/>
            </a:pPr>
            <a:r>
              <a:rPr lang="sv-SE" dirty="0" smtClean="0"/>
              <a:t>Ventilation/ luftkvalitet 85% ok, 15% dålig,</a:t>
            </a:r>
            <a:r>
              <a:rPr lang="sv-SE" baseline="0" dirty="0" smtClean="0"/>
              <a:t> drygt 400 av de inspekterade skolorna hade undermålig luftkvalitet</a:t>
            </a:r>
          </a:p>
          <a:p>
            <a:pPr marL="165432" indent="-165432">
              <a:buFont typeface="Arial" panose="020B0604020202020204" pitchFamily="34" charset="0"/>
              <a:buChar char="•"/>
            </a:pPr>
            <a:endParaRPr lang="sv-SE" baseline="0" dirty="0" smtClean="0"/>
          </a:p>
          <a:p>
            <a:pPr marL="165432" indent="-165432">
              <a:buFont typeface="Arial" panose="020B0604020202020204" pitchFamily="34" charset="0"/>
              <a:buChar char="•"/>
            </a:pPr>
            <a:r>
              <a:rPr lang="sv-SE" dirty="0" smtClean="0"/>
              <a:t>Obligatorisk ventilationskontroll OVK 70% av skolorna godkända. I en tidigare undersökning av Boverket 2006: 40% godkända, alltså rejält</a:t>
            </a:r>
            <a:r>
              <a:rPr lang="sv-SE" baseline="0" dirty="0" smtClean="0"/>
              <a:t> mycket bättre vilket är mycket positivt, men fortfarande 30 %  som inte är godkända</a:t>
            </a:r>
            <a:endParaRPr lang="sv-SE" dirty="0" smtClean="0"/>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Projektet har alltså lett till ökad tillsyn </a:t>
            </a:r>
            <a:r>
              <a:rPr lang="sv-SE" dirty="0" smtClean="0">
                <a:sym typeface="Wingdings" panose="05000000000000000000" pitchFamily="2" charset="2"/>
              </a:rPr>
              <a:t></a:t>
            </a:r>
            <a:r>
              <a:rPr lang="sv-SE" dirty="0" smtClean="0">
                <a:sym typeface="Wingdings"/>
              </a:rPr>
              <a:t> som har lett till krav</a:t>
            </a:r>
            <a:r>
              <a:rPr lang="sv-SE" baseline="0" dirty="0" smtClean="0">
                <a:sym typeface="Wingdings"/>
              </a:rPr>
              <a:t> på åtgärder på skolorna, </a:t>
            </a:r>
            <a:r>
              <a:rPr lang="sv-SE" dirty="0" smtClean="0">
                <a:sym typeface="Wingdings"/>
              </a:rPr>
              <a:t>i</a:t>
            </a:r>
            <a:r>
              <a:rPr lang="sv-SE" dirty="0" smtClean="0"/>
              <a:t>nomhusmiljön i landets skolor har</a:t>
            </a:r>
            <a:br>
              <a:rPr lang="sv-SE" dirty="0" smtClean="0"/>
            </a:br>
            <a:r>
              <a:rPr lang="sv-SE" dirty="0" smtClean="0"/>
              <a:t>blivit bättre och förbättras ytterligare med kravställande och fortsatt regelbunden tillsyn</a:t>
            </a:r>
          </a:p>
          <a:p>
            <a:pPr marL="165432" marR="0" indent="-165432" algn="l" defTabSz="882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smtClean="0"/>
              <a:t>Rapport kan</a:t>
            </a:r>
            <a:r>
              <a:rPr lang="sv-SE" baseline="0" dirty="0" smtClean="0"/>
              <a:t> l</a:t>
            </a:r>
            <a:r>
              <a:rPr lang="sv-SE" dirty="0" smtClean="0"/>
              <a:t>addas ned från webbsidan www.folkhalsomyndigheten.se</a:t>
            </a:r>
          </a:p>
          <a:p>
            <a:pPr marL="165432" indent="-165432" defTabSz="882305">
              <a:buFont typeface="Arial" panose="020B0604020202020204" pitchFamily="34" charset="0"/>
              <a:buChar char="•"/>
              <a:defRPr/>
            </a:pPr>
            <a:endParaRPr lang="sv-SE" dirty="0" smtClean="0"/>
          </a:p>
          <a:p>
            <a:pPr marL="165432" indent="-165432">
              <a:buFont typeface="Arial" panose="020B0604020202020204" pitchFamily="34" charset="0"/>
              <a:buChar char="•"/>
            </a:pPr>
            <a:endParaRPr lang="sv-SE"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18</a:t>
            </a:fld>
            <a:endParaRPr lang="sv-SE" dirty="0"/>
          </a:p>
        </p:txBody>
      </p:sp>
    </p:spTree>
    <p:extLst>
      <p:ext uri="{BB962C8B-B14F-4D97-AF65-F5344CB8AC3E}">
        <p14:creationId xmlns="" xmlns:p14="http://schemas.microsoft.com/office/powerpoint/2010/main" val="95258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Kompetensutveckling</a:t>
            </a:r>
          </a:p>
          <a:p>
            <a:endParaRPr lang="sv-SE" dirty="0" smtClean="0"/>
          </a:p>
          <a:p>
            <a:pPr marL="165432" indent="-165432">
              <a:buFont typeface="Arial" panose="020B0604020202020204" pitchFamily="34" charset="0"/>
              <a:buChar char="•"/>
            </a:pPr>
            <a:r>
              <a:rPr lang="sv-SE" dirty="0" smtClean="0"/>
              <a:t>Miljökontoren fick svara på webbenkät före och efter projektet om sin kompetens gällande tillsyn av ventilation och städning</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80% av miljökontoren bedömde att deras kompetens att </a:t>
            </a:r>
            <a:r>
              <a:rPr lang="sv-SE" dirty="0" err="1" smtClean="0"/>
              <a:t>tillsyna</a:t>
            </a:r>
            <a:r>
              <a:rPr lang="sv-SE" dirty="0" smtClean="0"/>
              <a:t> städning hade förbättrats genom deltagandet i projektet</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70% bedömde att de blivit bättre på att </a:t>
            </a:r>
            <a:r>
              <a:rPr lang="sv-SE" dirty="0" err="1" smtClean="0"/>
              <a:t>tillsyna</a:t>
            </a:r>
            <a:r>
              <a:rPr lang="sv-SE" dirty="0" smtClean="0"/>
              <a:t> ventilation</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De som upplevde att deras sakkunskap var otillräcklig gällande städning minskade från 19% till 3% genom deltagande</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Motsvarande gällande ventilation, var från 28% till 12%</a:t>
            </a:r>
          </a:p>
          <a:p>
            <a:pPr marL="165432" indent="-165432">
              <a:buFont typeface="Arial" panose="020B0604020202020204" pitchFamily="34" charset="0"/>
              <a:buChar char="•"/>
            </a:pPr>
            <a:endParaRPr lang="sv-SE" dirty="0" smtClean="0"/>
          </a:p>
          <a:p>
            <a:pPr marL="165432" indent="-165432">
              <a:buFont typeface="Arial" panose="020B0604020202020204" pitchFamily="34" charset="0"/>
              <a:buChar char="•"/>
            </a:pPr>
            <a:r>
              <a:rPr lang="sv-SE" dirty="0" smtClean="0"/>
              <a:t>Leder till bättre förutsättningar för tillsyn av skolor i framtiden</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19</a:t>
            </a:fld>
            <a:endParaRPr lang="sv-SE" dirty="0"/>
          </a:p>
        </p:txBody>
      </p:sp>
    </p:spTree>
    <p:extLst>
      <p:ext uri="{BB962C8B-B14F-4D97-AF65-F5344CB8AC3E}">
        <p14:creationId xmlns="" xmlns:p14="http://schemas.microsoft.com/office/powerpoint/2010/main" val="232685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47725" y="723900"/>
            <a:ext cx="4813300" cy="360997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20</a:t>
            </a:fld>
            <a:endParaRPr lang="sv-SE" dirty="0"/>
          </a:p>
        </p:txBody>
      </p:sp>
    </p:spTree>
    <p:extLst>
      <p:ext uri="{BB962C8B-B14F-4D97-AF65-F5344CB8AC3E}">
        <p14:creationId xmlns="" xmlns:p14="http://schemas.microsoft.com/office/powerpoint/2010/main" val="298779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4</a:t>
            </a:fld>
            <a:endParaRPr lang="sv-SE"/>
          </a:p>
        </p:txBody>
      </p:sp>
    </p:spTree>
    <p:extLst>
      <p:ext uri="{BB962C8B-B14F-4D97-AF65-F5344CB8AC3E}">
        <p14:creationId xmlns="" xmlns:p14="http://schemas.microsoft.com/office/powerpoint/2010/main" val="28385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47725" y="723900"/>
            <a:ext cx="4813300" cy="3609975"/>
          </a:xfrm>
        </p:spPr>
      </p:sp>
      <p:sp>
        <p:nvSpPr>
          <p:cNvPr id="3" name="Platshållare för anteckningar 2"/>
          <p:cNvSpPr>
            <a:spLocks noGrp="1"/>
          </p:cNvSpPr>
          <p:nvPr>
            <p:ph type="body" idx="1"/>
          </p:nvPr>
        </p:nvSpPr>
        <p:spPr/>
        <p:txBody>
          <a:bodyPr/>
          <a:lstStyle/>
          <a:p>
            <a:pPr lvl="1">
              <a:spcBef>
                <a:spcPts val="1117"/>
              </a:spcBef>
              <a:spcAft>
                <a:spcPts val="559"/>
              </a:spcAft>
            </a:pPr>
            <a:r>
              <a:rPr lang="sv-SE" b="1" dirty="0"/>
              <a:t>Uppdraget utförs genom att:</a:t>
            </a:r>
          </a:p>
          <a:p>
            <a:pPr lvl="1">
              <a:spcBef>
                <a:spcPts val="1117"/>
              </a:spcBef>
              <a:spcAft>
                <a:spcPts val="559"/>
              </a:spcAft>
            </a:pPr>
            <a:endParaRPr lang="sv-SE" b="1" dirty="0"/>
          </a:p>
          <a:p>
            <a:pPr lvl="1">
              <a:spcBef>
                <a:spcPts val="1117"/>
              </a:spcBef>
              <a:spcAft>
                <a:spcPts val="559"/>
              </a:spcAft>
            </a:pPr>
            <a:r>
              <a:rPr lang="sv-SE" b="1" dirty="0"/>
              <a:t>Tillsynsvägleda</a:t>
            </a:r>
            <a:r>
              <a:rPr lang="sv-SE" dirty="0"/>
              <a:t> kommunernas miljö- och hälsoskyddsnämnder samt länsstyrelsen om miljöbalkens regler gällande hälsoskydd främst för inomhusmiljö, hygien och objektburen smitta.</a:t>
            </a:r>
          </a:p>
          <a:p>
            <a:pPr lvl="1">
              <a:spcBef>
                <a:spcPts val="1117"/>
              </a:spcBef>
              <a:spcAft>
                <a:spcPts val="559"/>
              </a:spcAft>
            </a:pPr>
            <a:endParaRPr lang="sv-SE" b="1" dirty="0"/>
          </a:p>
          <a:p>
            <a:pPr lvl="1">
              <a:spcBef>
                <a:spcPts val="1117"/>
              </a:spcBef>
              <a:spcAft>
                <a:spcPts val="559"/>
              </a:spcAft>
            </a:pPr>
            <a:r>
              <a:rPr lang="sv-SE" b="1" dirty="0"/>
              <a:t>Utgöra kunskapsstöd</a:t>
            </a:r>
            <a:r>
              <a:rPr lang="sv-SE" dirty="0"/>
              <a:t> till myndigheter, regeringen och andra aktörer i frågor som gäller miljörelaterad hälsa; utgöra kunskapsstöd till kommuner, länsstyrelser och andra i frågor om samhällsplanering för god hälsa, framför allt genom kunskapsunderlag och metodutveckling. </a:t>
            </a:r>
          </a:p>
          <a:p>
            <a:pPr lvl="1">
              <a:spcBef>
                <a:spcPts val="1117"/>
              </a:spcBef>
              <a:spcAft>
                <a:spcPts val="559"/>
              </a:spcAft>
            </a:pPr>
            <a:endParaRPr lang="sv-SE" dirty="0"/>
          </a:p>
          <a:p>
            <a:pPr lvl="1">
              <a:spcBef>
                <a:spcPts val="1117"/>
              </a:spcBef>
              <a:spcAft>
                <a:spcPts val="559"/>
              </a:spcAft>
            </a:pPr>
            <a:r>
              <a:rPr lang="sv-SE" b="1" dirty="0"/>
              <a:t>Följa upp </a:t>
            </a:r>
            <a:r>
              <a:rPr lang="sv-SE" dirty="0"/>
              <a:t>miljöhälsans utveckling inom bl.a. miljömålsarbetet och folkhälsopolitikens målområde miljöer och produkter. </a:t>
            </a:r>
          </a:p>
          <a:p>
            <a:endParaRPr lang="sv-SE" dirty="0" smtClean="0"/>
          </a:p>
        </p:txBody>
      </p:sp>
    </p:spTree>
    <p:extLst>
      <p:ext uri="{BB962C8B-B14F-4D97-AF65-F5344CB8AC3E}">
        <p14:creationId xmlns="" xmlns:p14="http://schemas.microsoft.com/office/powerpoint/2010/main" val="62970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Värmeböljor</a:t>
            </a:r>
          </a:p>
          <a:p>
            <a:pPr marL="165432" indent="-165432">
              <a:buFont typeface="Arial" panose="020B0604020202020204" pitchFamily="34" charset="0"/>
              <a:buChar char="•"/>
            </a:pPr>
            <a:r>
              <a:rPr lang="sv-SE" dirty="0" smtClean="0"/>
              <a:t>MSB-projekt 2015-2017</a:t>
            </a:r>
          </a:p>
          <a:p>
            <a:pPr marL="165432" indent="-165432">
              <a:buFont typeface="Arial" panose="020B0604020202020204" pitchFamily="34" charset="0"/>
              <a:buChar char="•"/>
            </a:pPr>
            <a:r>
              <a:rPr lang="sv-SE" dirty="0" smtClean="0"/>
              <a:t>Syfte: att utveckla och stärka samhällets och enskildas förmåga att hantera negativa hälsoeffekter till följd av höga temperaturer</a:t>
            </a:r>
          </a:p>
          <a:p>
            <a:pPr marL="606584" lvl="1" indent="-165432">
              <a:buFont typeface="Arial" panose="020B0604020202020204" pitchFamily="34" charset="0"/>
              <a:buChar char="•"/>
            </a:pPr>
            <a:r>
              <a:rPr lang="sv-SE" dirty="0" smtClean="0"/>
              <a:t>ta fram vetenskapligt underbyggda råd för att motverka negativa hälsoeffekter av höga temperaturer.</a:t>
            </a:r>
          </a:p>
          <a:p>
            <a:pPr marL="606584" lvl="1" indent="-165432">
              <a:buFont typeface="Arial" panose="020B0604020202020204" pitchFamily="34" charset="0"/>
              <a:buChar char="•"/>
            </a:pPr>
            <a:r>
              <a:rPr lang="sv-SE" dirty="0" smtClean="0"/>
              <a:t>instruktioner för hur dessa råd ska kommuniceras till allmänheten och via verksamheter vid en extrem händelse ska utvecklas</a:t>
            </a:r>
          </a:p>
          <a:p>
            <a:pPr marL="606584" lvl="1" indent="-165432">
              <a:buFont typeface="Arial" panose="020B0604020202020204" pitchFamily="34" charset="0"/>
              <a:buChar char="•"/>
            </a:pPr>
            <a:r>
              <a:rPr lang="sv-SE" dirty="0" smtClean="0"/>
              <a:t>finna en fungerande larmkedja</a:t>
            </a:r>
          </a:p>
          <a:p>
            <a:pPr marL="606584" lvl="1" indent="-165432">
              <a:buFont typeface="Arial" panose="020B0604020202020204" pitchFamily="34" charset="0"/>
              <a:buChar char="•"/>
            </a:pPr>
            <a:r>
              <a:rPr lang="sv-SE" dirty="0" smtClean="0"/>
              <a:t>beskriva de organisatoriska förutsättningar som krävs för att kunna agera</a:t>
            </a:r>
          </a:p>
          <a:p>
            <a:pPr marL="165432" indent="-165432">
              <a:buFont typeface="Arial" panose="020B0604020202020204" pitchFamily="34" charset="0"/>
              <a:buChar char="•"/>
            </a:pPr>
            <a:r>
              <a:rPr lang="sv-SE" dirty="0" smtClean="0"/>
              <a:t>Projektets resultat ska bidra till att minska risken för att dö eller att insjukna på grund av höga temperaturer för befolkningen i stort och särskilt för de sårbara grupperna.</a:t>
            </a:r>
          </a:p>
          <a:p>
            <a:endParaRPr lang="sv-SE" dirty="0" smtClean="0"/>
          </a:p>
          <a:p>
            <a:r>
              <a:rPr lang="sv-SE" dirty="0" smtClean="0"/>
              <a:t>Medverkan i Boverkets och </a:t>
            </a:r>
            <a:r>
              <a:rPr lang="sv-SE" dirty="0" err="1" smtClean="0"/>
              <a:t>Moviums</a:t>
            </a:r>
            <a:r>
              <a:rPr lang="sv-SE" dirty="0" smtClean="0"/>
              <a:t> (SLUs) projekt om barns utemiljöer </a:t>
            </a:r>
          </a:p>
          <a:p>
            <a:pPr defTabSz="882305">
              <a:defRPr/>
            </a:pPr>
            <a:r>
              <a:rPr lang="sv-SE" dirty="0" smtClean="0"/>
              <a:t>Som Petter Åkerblom ska prata mer</a:t>
            </a:r>
            <a:r>
              <a:rPr lang="sv-SE" baseline="0" dirty="0" smtClean="0"/>
              <a:t> om.</a:t>
            </a:r>
            <a:endParaRPr lang="sv-SE" dirty="0" smtClean="0"/>
          </a:p>
          <a:p>
            <a:endParaRPr lang="sv-SE" dirty="0" smtClean="0"/>
          </a:p>
          <a:p>
            <a:r>
              <a:rPr lang="sv-SE" dirty="0" smtClean="0"/>
              <a:t>Medverkan i projekt om barn och unga i samhällsplaneringen tillsammans med Trafikverket och Boverket</a:t>
            </a:r>
          </a:p>
          <a:p>
            <a:r>
              <a:rPr lang="sv-SE" dirty="0" smtClean="0"/>
              <a:t>Henry vet mer…</a:t>
            </a:r>
          </a:p>
          <a:p>
            <a:pPr rtl="0"/>
            <a:r>
              <a:rPr lang="sv-SE" dirty="0" smtClean="0"/>
              <a:t>Projekt drivet av Boverket, Trafikverket och Folkhälsomyndigheten tillsammans med sex kommuner (Trelleborg, Göteborg, Hällefors, Borlänge, Östersund och Örebro). Grunden</a:t>
            </a:r>
            <a:r>
              <a:rPr lang="sv-SE" baseline="0" dirty="0" smtClean="0"/>
              <a:t> är </a:t>
            </a:r>
            <a:r>
              <a:rPr lang="sv-SE" dirty="0" smtClean="0"/>
              <a:t>FN:s konvention om barnets rättigheter som säger att barn och unga ska kunna påverka det som berör dem. Barn i skolan fick</a:t>
            </a:r>
            <a:r>
              <a:rPr lang="sv-SE" baseline="0" dirty="0" smtClean="0"/>
              <a:t> vara med och delta i planeringen av olika (stadsplanerings-)projekt, vilket gjorde projekten bättre.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a:p>
        </p:txBody>
      </p:sp>
    </p:spTree>
    <p:extLst>
      <p:ext uri="{BB962C8B-B14F-4D97-AF65-F5344CB8AC3E}">
        <p14:creationId xmlns="" xmlns:p14="http://schemas.microsoft.com/office/powerpoint/2010/main" val="347879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Nationell miljöhälsoenkät</a:t>
            </a:r>
          </a:p>
          <a:p>
            <a:pPr marL="165432" indent="-165432">
              <a:buFont typeface="Arial" panose="020B0604020202020204" pitchFamily="34" charset="0"/>
              <a:buChar char="•"/>
            </a:pPr>
            <a:r>
              <a:rPr lang="sv-SE" dirty="0" smtClean="0"/>
              <a:t>Görs vart 4:e år, varannan gång</a:t>
            </a:r>
            <a:r>
              <a:rPr lang="sv-SE" baseline="0" dirty="0" smtClean="0"/>
              <a:t> inriktad på </a:t>
            </a:r>
            <a:r>
              <a:rPr lang="sv-SE" dirty="0" smtClean="0"/>
              <a:t>vuxna och varannan på barn</a:t>
            </a:r>
          </a:p>
          <a:p>
            <a:pPr marL="165432" indent="-165432">
              <a:buFont typeface="Arial" panose="020B0604020202020204" pitchFamily="34" charset="0"/>
              <a:buChar char="•"/>
            </a:pPr>
            <a:r>
              <a:rPr lang="sv-SE" dirty="0" smtClean="0"/>
              <a:t>Svar har tidigare använt för uppföljning av miljömålen, folkhälsomålet, WHO</a:t>
            </a:r>
            <a:r>
              <a:rPr lang="sv-SE" baseline="0" dirty="0" smtClean="0"/>
              <a:t> osv. </a:t>
            </a:r>
          </a:p>
          <a:p>
            <a:endParaRPr lang="sv-SE" dirty="0" smtClean="0"/>
          </a:p>
          <a:p>
            <a:r>
              <a:rPr lang="sv-SE" dirty="0" smtClean="0"/>
              <a:t>Regeringsuppdrag om hur vi verkar för att nå miljömålen </a:t>
            </a:r>
          </a:p>
          <a:p>
            <a:pPr marL="165432" indent="-165432">
              <a:buFont typeface="Arial" panose="020B0604020202020204" pitchFamily="34" charset="0"/>
              <a:buChar char="•"/>
            </a:pPr>
            <a:r>
              <a:rPr lang="sv-SE" dirty="0" smtClean="0"/>
              <a:t>Verkligen uppföljning?</a:t>
            </a:r>
          </a:p>
          <a:p>
            <a:endParaRPr lang="sv-SE" dirty="0" smtClean="0"/>
          </a:p>
          <a:p>
            <a:r>
              <a:rPr lang="sv-SE" dirty="0" smtClean="0"/>
              <a:t>Myndigheten ser över sin folkhälsorapportering, där miljöhälsa är en del</a:t>
            </a:r>
          </a:p>
          <a:p>
            <a:pPr marL="165432" indent="-165432">
              <a:buFont typeface="Arial" panose="020B0604020202020204" pitchFamily="34" charset="0"/>
              <a:buChar char="•"/>
            </a:pPr>
            <a:r>
              <a:rPr lang="sv-SE" dirty="0" smtClean="0"/>
              <a:t>Pågående arbete</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7</a:t>
            </a:fld>
            <a:endParaRPr lang="sv-SE"/>
          </a:p>
        </p:txBody>
      </p:sp>
    </p:spTree>
    <p:extLst>
      <p:ext uri="{BB962C8B-B14F-4D97-AF65-F5344CB8AC3E}">
        <p14:creationId xmlns="" xmlns:p14="http://schemas.microsoft.com/office/powerpoint/2010/main" val="287890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Vi vägleder om</a:t>
            </a:r>
          </a:p>
          <a:p>
            <a:pPr marL="182562" indent="0">
              <a:lnSpc>
                <a:spcPct val="150000"/>
              </a:lnSpc>
              <a:spcBef>
                <a:spcPts val="0"/>
              </a:spcBef>
              <a:buNone/>
            </a:pPr>
            <a:r>
              <a:rPr lang="sv-SE" sz="1400" b="1" dirty="0" smtClean="0"/>
              <a:t>Om</a:t>
            </a:r>
            <a:r>
              <a:rPr lang="sv-SE" sz="1400" dirty="0" smtClean="0"/>
              <a:t>:</a:t>
            </a:r>
          </a:p>
          <a:p>
            <a:pPr marL="525462" indent="-342900">
              <a:spcBef>
                <a:spcPts val="0"/>
              </a:spcBef>
              <a:buFont typeface="Wingdings" panose="05000000000000000000" pitchFamily="2" charset="2"/>
              <a:buChar char="§"/>
            </a:pPr>
            <a:r>
              <a:rPr lang="sv-SE" dirty="0" smtClean="0"/>
              <a:t>lokaler för undervisning, t o m. gymnasieskolan</a:t>
            </a:r>
          </a:p>
          <a:p>
            <a:pPr marL="525462" indent="-342900">
              <a:spcBef>
                <a:spcPts val="0"/>
              </a:spcBef>
              <a:buFont typeface="Wingdings" panose="05000000000000000000" pitchFamily="2" charset="2"/>
              <a:buChar char="§"/>
            </a:pPr>
            <a:r>
              <a:rPr lang="sv-SE" dirty="0" smtClean="0"/>
              <a:t>bostäder</a:t>
            </a:r>
          </a:p>
          <a:p>
            <a:pPr marL="525462" indent="-342900">
              <a:spcBef>
                <a:spcPts val="0"/>
              </a:spcBef>
              <a:buFont typeface="Wingdings" panose="05000000000000000000" pitchFamily="2" charset="2"/>
              <a:buChar char="§"/>
            </a:pPr>
            <a:r>
              <a:rPr lang="sv-SE" dirty="0" smtClean="0"/>
              <a:t>samlingslokaler</a:t>
            </a:r>
          </a:p>
          <a:p>
            <a:pPr marL="525462" indent="-342900">
              <a:spcBef>
                <a:spcPts val="0"/>
              </a:spcBef>
              <a:buFont typeface="Wingdings" panose="05000000000000000000" pitchFamily="2" charset="2"/>
              <a:buChar char="§"/>
            </a:pPr>
            <a:r>
              <a:rPr lang="sv-SE" dirty="0" smtClean="0"/>
              <a:t>asylboenden</a:t>
            </a:r>
          </a:p>
          <a:p>
            <a:pPr marL="525462" indent="-342900">
              <a:spcBef>
                <a:spcPts val="0"/>
              </a:spcBef>
              <a:buFont typeface="Wingdings" panose="05000000000000000000" pitchFamily="2" charset="2"/>
              <a:buChar char="§"/>
            </a:pPr>
            <a:r>
              <a:rPr lang="sv-SE" dirty="0" smtClean="0"/>
              <a:t>bassängbad och liknande anläggningar som är upplåtna för allmänheten eller utnyttjas av många människor</a:t>
            </a:r>
          </a:p>
          <a:p>
            <a:pPr marL="525462" indent="-342900">
              <a:spcBef>
                <a:spcPts val="0"/>
              </a:spcBef>
              <a:buFont typeface="Wingdings" panose="05000000000000000000" pitchFamily="2" charset="2"/>
              <a:buChar char="§"/>
            </a:pPr>
            <a:r>
              <a:rPr lang="sv-SE" dirty="0" smtClean="0"/>
              <a:t>idrottsanläggningar, campinganläggningar,</a:t>
            </a:r>
          </a:p>
          <a:p>
            <a:pPr marL="525462" indent="-342900">
              <a:spcBef>
                <a:spcPts val="0"/>
              </a:spcBef>
              <a:buFont typeface="Wingdings" panose="05000000000000000000" pitchFamily="2" charset="2"/>
              <a:buChar char="§"/>
            </a:pPr>
            <a:r>
              <a:rPr lang="sv-SE" dirty="0" smtClean="0"/>
              <a:t>hotell, pensionat och liknande lokaler för tillfällig bostad</a:t>
            </a:r>
          </a:p>
          <a:p>
            <a:pPr marL="447675" indent="-265113">
              <a:spcBef>
                <a:spcPts val="0"/>
              </a:spcBef>
              <a:buNone/>
            </a:pPr>
            <a:r>
              <a:rPr lang="sv-SE" sz="1050" dirty="0" smtClean="0"/>
              <a:t>    </a:t>
            </a:r>
          </a:p>
          <a:p>
            <a:pPr marL="447675" indent="-265113">
              <a:spcBef>
                <a:spcPts val="0"/>
              </a:spcBef>
              <a:buNone/>
            </a:pPr>
            <a:r>
              <a:rPr lang="sv-SE" sz="1100" dirty="0" smtClean="0"/>
              <a:t>	(Förordning 1998:899 om miljöfarlig verksamhet och hälsoskydd §38, §45)</a:t>
            </a:r>
          </a:p>
          <a:p>
            <a:pPr marL="0" indent="0">
              <a:spcBef>
                <a:spcPts val="0"/>
              </a:spcBef>
              <a:buNone/>
            </a:pPr>
            <a:endParaRPr lang="sv-SE" dirty="0" smtClean="0"/>
          </a:p>
          <a:p>
            <a:pPr marL="0" indent="0">
              <a:spcBef>
                <a:spcPts val="0"/>
              </a:spcBef>
              <a:buNone/>
            </a:pPr>
            <a:r>
              <a:rPr lang="sv-SE" sz="1400" b="1" dirty="0" smtClean="0"/>
              <a:t>Genom att</a:t>
            </a:r>
            <a:r>
              <a:rPr lang="sv-SE" sz="1400" dirty="0" smtClean="0"/>
              <a:t>:</a:t>
            </a:r>
          </a:p>
          <a:p>
            <a:pPr marL="0" indent="0">
              <a:spcBef>
                <a:spcPts val="0"/>
              </a:spcBef>
              <a:buNone/>
            </a:pPr>
            <a:r>
              <a:rPr lang="sv-SE" sz="1400" dirty="0" smtClean="0"/>
              <a:t>Allmänna råd </a:t>
            </a:r>
            <a:r>
              <a:rPr lang="sv-SE" sz="1400" dirty="0" err="1" smtClean="0"/>
              <a:t>FoHMFS</a:t>
            </a:r>
            <a:r>
              <a:rPr lang="sv-SE" sz="1400" dirty="0" smtClean="0"/>
              <a:t>, handböcker, web, telefon, mail, </a:t>
            </a:r>
          </a:p>
          <a:p>
            <a:pPr marL="0" indent="0">
              <a:spcBef>
                <a:spcPts val="0"/>
              </a:spcBef>
              <a:buNone/>
            </a:pPr>
            <a:r>
              <a:rPr lang="sv-SE" sz="1400" dirty="0" smtClean="0"/>
              <a:t>nationella tillsynsprojekt, länsstyrelseträffar</a:t>
            </a:r>
            <a:r>
              <a:rPr lang="sv-SE" sz="1200" dirty="0" smtClean="0"/>
              <a:t/>
            </a:r>
            <a:br>
              <a:rPr lang="sv-SE" sz="1200" dirty="0" smtClean="0"/>
            </a:br>
            <a:endParaRPr lang="sv-SE" sz="1200" dirty="0" smtClean="0"/>
          </a:p>
          <a:p>
            <a:r>
              <a:rPr lang="sv-SE" b="1" dirty="0" smtClean="0"/>
              <a:t>Planen </a:t>
            </a:r>
            <a:r>
              <a:rPr lang="sv-SE" b="1" dirty="0"/>
              <a:t>för vår </a:t>
            </a:r>
            <a:r>
              <a:rPr lang="sv-SE" b="1" dirty="0" smtClean="0"/>
              <a:t>tillsynsvägledning </a:t>
            </a:r>
            <a:r>
              <a:rPr lang="sv-SE" dirty="0"/>
              <a:t>för 2016-2018 </a:t>
            </a:r>
            <a:r>
              <a:rPr lang="sv-SE" dirty="0" smtClean="0"/>
              <a:t>publicerades </a:t>
            </a:r>
            <a:r>
              <a:rPr lang="sv-SE" dirty="0"/>
              <a:t>i december. Inför detta </a:t>
            </a:r>
            <a:r>
              <a:rPr lang="sv-SE" dirty="0" smtClean="0"/>
              <a:t>hade </a:t>
            </a:r>
            <a:r>
              <a:rPr lang="sv-SE" dirty="0"/>
              <a:t>vi tillsammans med andra c</a:t>
            </a:r>
            <a:r>
              <a:rPr lang="sv-SE" dirty="0" smtClean="0"/>
              <a:t>entrala myndigheterna genomfört</a:t>
            </a:r>
            <a:r>
              <a:rPr lang="sv-SE" baseline="0" dirty="0" smtClean="0"/>
              <a:t> en e</a:t>
            </a:r>
            <a:r>
              <a:rPr lang="sv-SE" dirty="0" smtClean="0"/>
              <a:t>nkät till kommunerna där vi bl.a. frågat inom vilka områden TVL önskas. Uppdateras årligen.</a:t>
            </a:r>
          </a:p>
          <a:p>
            <a:endParaRPr lang="sv-SE" dirty="0" smtClean="0"/>
          </a:p>
          <a:p>
            <a:pPr defTabSz="882305">
              <a:defRPr/>
            </a:pPr>
            <a:r>
              <a:rPr lang="sv-SE" b="1" dirty="0" smtClean="0"/>
              <a:t>Migrationsverkets anläggningsboenden</a:t>
            </a:r>
          </a:p>
          <a:p>
            <a:pPr marL="165432" indent="-165432">
              <a:buFont typeface="Arial" panose="020B0604020202020204" pitchFamily="34" charset="0"/>
              <a:buChar char="•"/>
            </a:pPr>
            <a:r>
              <a:rPr lang="sv-SE" dirty="0" smtClean="0"/>
              <a:t>indikationer på bristfälliga inomhusmiljöförhållanden i anläggningsboenden</a:t>
            </a:r>
          </a:p>
          <a:p>
            <a:pPr marL="165432" indent="-165432">
              <a:buFont typeface="Arial" panose="020B0604020202020204" pitchFamily="34" charset="0"/>
              <a:buChar char="•"/>
            </a:pPr>
            <a:r>
              <a:rPr lang="sv-SE" dirty="0" smtClean="0"/>
              <a:t>saknade uppdaterad, samlad och riktad vägledning för anläggningsboenden </a:t>
            </a:r>
          </a:p>
          <a:p>
            <a:pPr marL="165432" indent="-165432">
              <a:buFont typeface="Arial" panose="020B0604020202020204" pitchFamily="34" charset="0"/>
              <a:buChar char="•"/>
            </a:pPr>
            <a:r>
              <a:rPr lang="sv-SE" dirty="0" smtClean="0"/>
              <a:t>Information på webben om inomhusmiljöfrågor </a:t>
            </a:r>
          </a:p>
          <a:p>
            <a:pPr marL="165432" indent="-165432">
              <a:buFont typeface="Arial" panose="020B0604020202020204" pitchFamily="34" charset="0"/>
              <a:buChar char="•"/>
            </a:pPr>
            <a:r>
              <a:rPr lang="sv-SE" dirty="0" smtClean="0"/>
              <a:t>Seminarieserie. </a:t>
            </a:r>
          </a:p>
          <a:p>
            <a:pPr marL="165432" indent="-165432">
              <a:buFont typeface="Arial" panose="020B0604020202020204" pitchFamily="34" charset="0"/>
              <a:buChar char="•"/>
            </a:pPr>
            <a:r>
              <a:rPr lang="sv-SE" b="0" baseline="0" dirty="0" smtClean="0">
                <a:solidFill>
                  <a:schemeClr val="accent1"/>
                </a:solidFill>
              </a:rPr>
              <a:t>Mera nedan</a:t>
            </a:r>
            <a:endParaRPr lang="sv-SE" b="0" dirty="0" smtClean="0">
              <a:solidFill>
                <a:schemeClr val="accent1"/>
              </a:solidFill>
            </a:endParaRPr>
          </a:p>
          <a:p>
            <a:pPr defTabSz="882305">
              <a:defRPr/>
            </a:pPr>
            <a:endParaRPr lang="sv-SE" dirty="0" smtClean="0"/>
          </a:p>
          <a:p>
            <a:pPr marL="0" marR="0" indent="0" algn="l" defTabSz="882305" rtl="0" eaLnBrk="1" fontAlgn="auto" latinLnBrk="0" hangingPunct="1">
              <a:lnSpc>
                <a:spcPct val="100000"/>
              </a:lnSpc>
              <a:spcBef>
                <a:spcPts val="0"/>
              </a:spcBef>
              <a:spcAft>
                <a:spcPts val="0"/>
              </a:spcAft>
              <a:buClrTx/>
              <a:buSzTx/>
              <a:buFontTx/>
              <a:buNone/>
              <a:tabLst/>
              <a:defRPr/>
            </a:pPr>
            <a:r>
              <a:rPr lang="sv-SE" b="1" dirty="0" smtClean="0"/>
              <a:t>NTP</a:t>
            </a:r>
            <a:r>
              <a:rPr lang="sv-SE" b="1" baseline="0" dirty="0" smtClean="0"/>
              <a:t> Skola – </a:t>
            </a:r>
            <a:endParaRPr lang="sv-SE" b="0" baseline="0" dirty="0" smtClean="0">
              <a:solidFill>
                <a:srgbClr val="FF0000"/>
              </a:solidFill>
            </a:endParaRPr>
          </a:p>
          <a:p>
            <a:pPr marL="171450" marR="0" indent="-171450" algn="l" defTabSz="88230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baseline="0" dirty="0" smtClean="0">
                <a:solidFill>
                  <a:schemeClr val="accent1"/>
                </a:solidFill>
              </a:rPr>
              <a:t>Mera nedan</a:t>
            </a:r>
            <a:endParaRPr lang="sv-SE" b="0" dirty="0" smtClean="0">
              <a:solidFill>
                <a:schemeClr val="accent1"/>
              </a:solidFill>
            </a:endParaRPr>
          </a:p>
          <a:p>
            <a:pPr defTabSz="882305">
              <a:defRPr/>
            </a:pPr>
            <a:endParaRPr lang="sv-SE" dirty="0" smtClean="0"/>
          </a:p>
          <a:p>
            <a:pPr defTabSz="882305">
              <a:defRPr/>
            </a:pPr>
            <a:r>
              <a:rPr lang="sv-SE" b="1" dirty="0" smtClean="0"/>
              <a:t>Översyn av allmänt råd om buller inomhus</a:t>
            </a:r>
          </a:p>
          <a:p>
            <a:pPr defTabSz="882305">
              <a:defRPr/>
            </a:pPr>
            <a:r>
              <a:rPr lang="sv-SE" dirty="0" smtClean="0"/>
              <a:t>Det man ser över</a:t>
            </a:r>
            <a:r>
              <a:rPr lang="sv-SE" baseline="0" dirty="0" smtClean="0"/>
              <a:t> är:</a:t>
            </a:r>
            <a:endParaRPr lang="sv-SE" dirty="0" smtClean="0"/>
          </a:p>
          <a:p>
            <a:pPr marL="165432" indent="-165432">
              <a:buFont typeface="Arial" panose="020B0604020202020204" pitchFamily="34" charset="0"/>
              <a:buChar char="•"/>
            </a:pPr>
            <a:r>
              <a:rPr lang="sv-SE" dirty="0" smtClean="0"/>
              <a:t>om det tillkommit ny forskning/evidens/praxis gällande buller inomhus.</a:t>
            </a:r>
          </a:p>
          <a:p>
            <a:pPr marL="165432" indent="-165432">
              <a:buFont typeface="Arial" panose="020B0604020202020204" pitchFamily="34" charset="0"/>
              <a:buChar char="•"/>
            </a:pPr>
            <a:r>
              <a:rPr lang="sv-SE" dirty="0" smtClean="0"/>
              <a:t>samordningsbehov med andra myndigheter angående tillsynsvägledning och tillsynsvägledningsansvar.</a:t>
            </a:r>
          </a:p>
          <a:p>
            <a:pPr marL="165432" indent="-165432">
              <a:buFont typeface="Arial" panose="020B0604020202020204" pitchFamily="34" charset="0"/>
              <a:buChar char="•"/>
            </a:pPr>
            <a:r>
              <a:rPr lang="sv-SE" dirty="0" smtClean="0"/>
              <a:t>om det allmänna rådet även bör omfatta ny vägledning om skol- och förskolelokalers akustik.</a:t>
            </a:r>
          </a:p>
          <a:p>
            <a:pPr marL="165432" indent="-165432">
              <a:buFont typeface="Arial" panose="020B0604020202020204" pitchFamily="34" charset="0"/>
              <a:buChar char="•"/>
            </a:pPr>
            <a:r>
              <a:rPr lang="sv-SE" dirty="0" smtClean="0"/>
              <a:t>om folkhälsomyndighetens allmänna råd om buller inomhus även bör omfatta trafik och liknade yttre bullerkällor? </a:t>
            </a:r>
            <a:endParaRPr lang="sv-SE" baseline="0" dirty="0" smtClean="0"/>
          </a:p>
          <a:p>
            <a:endParaRPr lang="sv-SE" sz="1700" dirty="0"/>
          </a:p>
          <a:p>
            <a:pPr defTabSz="882305">
              <a:defRPr/>
            </a:pPr>
            <a:r>
              <a:rPr lang="sv-SE" sz="1700" b="1" dirty="0"/>
              <a:t>Revidering av vägledning rörande bassängbad</a:t>
            </a:r>
          </a:p>
          <a:p>
            <a:pPr marL="165432" indent="-165432">
              <a:buFont typeface="Arial" panose="020B0604020202020204" pitchFamily="34" charset="0"/>
              <a:buChar char="•"/>
            </a:pPr>
            <a:r>
              <a:rPr lang="sv-SE" dirty="0" smtClean="0"/>
              <a:t>Helhetsgrepp på hela </a:t>
            </a:r>
            <a:r>
              <a:rPr lang="sv-SE" dirty="0" err="1" smtClean="0"/>
              <a:t>badverksamheten</a:t>
            </a:r>
            <a:r>
              <a:rPr lang="sv-SE" dirty="0" smtClean="0"/>
              <a:t> </a:t>
            </a:r>
          </a:p>
          <a:p>
            <a:pPr marL="165432" indent="-165432">
              <a:buFont typeface="Arial" panose="020B0604020202020204" pitchFamily="34" charset="0"/>
              <a:buChar char="•"/>
            </a:pPr>
            <a:r>
              <a:rPr lang="sv-SE" dirty="0" smtClean="0"/>
              <a:t>Fler riktvärden för badvattenkvalitet</a:t>
            </a:r>
          </a:p>
          <a:p>
            <a:pPr marL="165432" indent="-165432">
              <a:buFont typeface="Arial" panose="020B0604020202020204" pitchFamily="34" charset="0"/>
              <a:buChar char="•"/>
            </a:pPr>
            <a:r>
              <a:rPr lang="sv-SE" dirty="0" smtClean="0"/>
              <a:t>Krav på ventilationens funktion och luftkvalitet</a:t>
            </a:r>
          </a:p>
          <a:p>
            <a:pPr marL="165432" indent="-165432">
              <a:buFont typeface="Arial" panose="020B0604020202020204" pitchFamily="34" charset="0"/>
              <a:buChar char="•"/>
            </a:pPr>
            <a:r>
              <a:rPr lang="sv-SE" dirty="0" smtClean="0"/>
              <a:t>Informationskrav till besökare</a:t>
            </a:r>
          </a:p>
          <a:p>
            <a:pPr marL="165432" indent="-165432">
              <a:buFont typeface="Arial" panose="020B0604020202020204" pitchFamily="34" charset="0"/>
              <a:buChar char="•"/>
            </a:pPr>
            <a:r>
              <a:rPr lang="sv-SE" dirty="0" smtClean="0"/>
              <a:t>Krav på tvättmöjligheter</a:t>
            </a:r>
          </a:p>
          <a:p>
            <a:pPr marL="165432" indent="-165432">
              <a:buFont typeface="Arial" panose="020B0604020202020204" pitchFamily="34" charset="0"/>
              <a:buChar char="•"/>
            </a:pPr>
            <a:r>
              <a:rPr lang="sv-SE" dirty="0" smtClean="0"/>
              <a:t>Förutsättningar att kunna städa ordentligt</a:t>
            </a:r>
          </a:p>
          <a:p>
            <a:pPr marL="165432" indent="-165432">
              <a:buFont typeface="Arial" panose="020B0604020202020204" pitchFamily="34" charset="0"/>
              <a:buChar char="•"/>
            </a:pPr>
            <a:r>
              <a:rPr lang="sv-SE" dirty="0" smtClean="0"/>
              <a:t>En översyn av risker med kemikalier i </a:t>
            </a:r>
            <a:r>
              <a:rPr lang="sv-SE" dirty="0" err="1" smtClean="0"/>
              <a:t>badverksamheter</a:t>
            </a:r>
            <a:r>
              <a:rPr lang="sv-SE" dirty="0" smtClean="0"/>
              <a:t>, speciellt desinfektionsmedel och uppkomsten av klorerade föroreningar. </a:t>
            </a: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a:p>
        </p:txBody>
      </p:sp>
    </p:spTree>
    <p:extLst>
      <p:ext uri="{BB962C8B-B14F-4D97-AF65-F5344CB8AC3E}">
        <p14:creationId xmlns="" xmlns:p14="http://schemas.microsoft.com/office/powerpoint/2010/main" val="113364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Allt sedan flyktingströmmarna till</a:t>
            </a:r>
            <a:r>
              <a:rPr lang="sv-SE" baseline="0" dirty="0" smtClean="0"/>
              <a:t> Sverige började öka för något år sedan har vi fått allt mer frågor från inspektörer om tillsyn av asylboenden; vad man ska </a:t>
            </a:r>
            <a:r>
              <a:rPr lang="sv-SE" baseline="0" dirty="0" err="1" smtClean="0"/>
              <a:t>tillsyna</a:t>
            </a:r>
            <a:r>
              <a:rPr lang="sv-SE" baseline="0" dirty="0" smtClean="0"/>
              <a:t>, vad som är viktigt, vilka krav man kan ställa? Det gäller både ”vanliga” asylboenden  där människor bor </a:t>
            </a:r>
            <a:r>
              <a:rPr lang="sv-SE" b="1" baseline="0" dirty="0" smtClean="0"/>
              <a:t>ett par månader till flera år </a:t>
            </a:r>
            <a:r>
              <a:rPr lang="sv-SE" baseline="0" dirty="0" smtClean="0"/>
              <a:t>i väntan på uppehållstillstånd  - och </a:t>
            </a:r>
            <a:r>
              <a:rPr lang="sv-SE" b="1" baseline="0" dirty="0" smtClean="0"/>
              <a:t>korttidsboenden</a:t>
            </a:r>
            <a:r>
              <a:rPr lang="sv-SE" baseline="0" dirty="0" smtClean="0"/>
              <a:t>, vid ankomsten till Sverige. </a:t>
            </a:r>
          </a:p>
          <a:p>
            <a:endParaRPr lang="sv-SE" baseline="0" dirty="0" smtClean="0"/>
          </a:p>
          <a:p>
            <a:r>
              <a:rPr lang="sv-SE" baseline="0" dirty="0" smtClean="0"/>
              <a:t>För att möta behovet har vi tagit fram en </a:t>
            </a:r>
            <a:r>
              <a:rPr lang="sv-SE" b="1" baseline="0" dirty="0" smtClean="0"/>
              <a:t>specifik tillsynsvägledning om asylboenden </a:t>
            </a:r>
            <a:r>
              <a:rPr lang="sv-SE" baseline="0" dirty="0" smtClean="0"/>
              <a:t>som finns publicerad på vår webbplats till hjälp för miljö- och hälsoskyddsinspektörerna.</a:t>
            </a:r>
          </a:p>
          <a:p>
            <a:endParaRPr lang="sv-SE" baseline="0" dirty="0" smtClean="0"/>
          </a:p>
          <a:p>
            <a:r>
              <a:rPr lang="sv-SE" baseline="0" dirty="0" smtClean="0"/>
              <a:t>Vägledningen </a:t>
            </a:r>
            <a:r>
              <a:rPr lang="sv-SE" b="1" baseline="0" dirty="0" smtClean="0"/>
              <a:t>bygger på Folkhälsomyndighetens allmänna råd och den kompletterande vägledning </a:t>
            </a:r>
            <a:r>
              <a:rPr lang="sv-SE" baseline="0" dirty="0" smtClean="0"/>
              <a:t>till råden som finns på vår webbplats och är en tillämpning av miljöbalkens regler om olägenhet för människors hälsa.</a:t>
            </a:r>
          </a:p>
          <a:p>
            <a:endParaRPr lang="sv-SE" baseline="0" dirty="0" smtClean="0"/>
          </a:p>
          <a:p>
            <a:r>
              <a:rPr lang="sv-SE" baseline="0" dirty="0" smtClean="0"/>
              <a:t>Vägledningen berör </a:t>
            </a:r>
            <a:r>
              <a:rPr lang="sv-SE" b="1" baseline="0" dirty="0" smtClean="0"/>
              <a:t>särskilda hälsorisker </a:t>
            </a:r>
            <a:r>
              <a:rPr lang="sv-SE" baseline="0" dirty="0" smtClean="0"/>
              <a:t>som kan uppkomma i ett asylboende där människor bor tätt ihop och där slitage och utnyttjande av hygienutrymmen och kök ställer stora krav på funktion hos till exempel ventilation, att städning och rengöring utförs, att ytskikt är hela och lättstädade, att rutiner för bekämpning av skadedjur fungerar.</a:t>
            </a:r>
          </a:p>
          <a:p>
            <a:endParaRPr lang="sv-SE" baseline="0" dirty="0" smtClean="0"/>
          </a:p>
          <a:p>
            <a:r>
              <a:rPr lang="sv-SE" baseline="0" dirty="0" smtClean="0"/>
              <a:t>Som ni nog vet pågår en </a:t>
            </a:r>
            <a:r>
              <a:rPr lang="sv-SE" b="1" baseline="0" dirty="0" smtClean="0"/>
              <a:t>seminarieserie</a:t>
            </a:r>
            <a:r>
              <a:rPr lang="sv-SE" baseline="0" dirty="0" smtClean="0"/>
              <a:t> under våren där vi presenterar vägledningen – vilket jag ska tala om strax.</a:t>
            </a:r>
          </a:p>
          <a:p>
            <a:endParaRPr lang="sv-SE" baseline="0" dirty="0" smtClean="0"/>
          </a:p>
          <a:p>
            <a:r>
              <a:rPr lang="sv-SE" baseline="0" dirty="0" smtClean="0"/>
              <a:t>Vanliga frågor kommer vi att samla i en </a:t>
            </a:r>
            <a:r>
              <a:rPr lang="sv-SE" b="1" baseline="0" dirty="0" smtClean="0"/>
              <a:t>FAQ</a:t>
            </a:r>
            <a:r>
              <a:rPr lang="sv-SE" baseline="0" dirty="0" smtClean="0"/>
              <a:t> i anslutning till tillsynsvägledningen på webben.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10</a:t>
            </a:fld>
            <a:endParaRPr lang="sv-SE" dirty="0"/>
          </a:p>
        </p:txBody>
      </p:sp>
    </p:spTree>
    <p:extLst>
      <p:ext uri="{BB962C8B-B14F-4D97-AF65-F5344CB8AC3E}">
        <p14:creationId xmlns="" xmlns:p14="http://schemas.microsoft.com/office/powerpoint/2010/main" val="70778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Asylboenden</a:t>
            </a:r>
            <a:r>
              <a:rPr lang="sv-SE" baseline="0" dirty="0" smtClean="0"/>
              <a:t> finns i många varianter och tillsammans med Migrationsverket har vi beskrivit </a:t>
            </a:r>
            <a:r>
              <a:rPr lang="sv-SE" b="1" baseline="0" dirty="0" smtClean="0"/>
              <a:t>vilka typer </a:t>
            </a:r>
            <a:r>
              <a:rPr lang="sv-SE" baseline="0" dirty="0" smtClean="0"/>
              <a:t>det finns. Även </a:t>
            </a:r>
            <a:r>
              <a:rPr lang="sv-SE" b="1" baseline="0" dirty="0" smtClean="0"/>
              <a:t>ansvarsfrågan</a:t>
            </a:r>
            <a:r>
              <a:rPr lang="sv-SE" baseline="0" dirty="0" smtClean="0"/>
              <a:t> är komplex, vem är ansvarig för verksamheten, vem är verksamhetsutövare? Frågan aktualiseras när asylboendet ska föreläggas att utföra en åtgärd. Svaret är att det beror på - det kan vara olika verksamhetsutövare beroende på vad som ska utföras.</a:t>
            </a:r>
          </a:p>
          <a:p>
            <a:endParaRPr lang="sv-SE" baseline="0" dirty="0" smtClean="0"/>
          </a:p>
          <a:p>
            <a:r>
              <a:rPr lang="sv-SE" baseline="0" dirty="0" smtClean="0"/>
              <a:t>Samtliga verksamhetsutövare ska ha </a:t>
            </a:r>
            <a:r>
              <a:rPr lang="sv-SE" b="1" baseline="0" dirty="0" smtClean="0"/>
              <a:t>egenkontroll</a:t>
            </a:r>
            <a:r>
              <a:rPr lang="sv-SE" baseline="0" dirty="0" smtClean="0"/>
              <a:t> med rutiner för att undvika risker som kan innebära att olägenheter för människors hälsa uppkommer. I egenkontrollen ska också tydligt framgå vem som ansvarar för vad – det underlättar när inspektören ska förelägga om åtgärd.</a:t>
            </a:r>
          </a:p>
          <a:p>
            <a:endParaRPr lang="sv-SE" baseline="0" dirty="0" smtClean="0"/>
          </a:p>
          <a:p>
            <a:r>
              <a:rPr lang="sv-SE" baseline="0" dirty="0" smtClean="0"/>
              <a:t>I vägledningen ger vi råd om </a:t>
            </a:r>
            <a:r>
              <a:rPr lang="sv-SE" b="1" baseline="0" dirty="0" smtClean="0"/>
              <a:t>hur tillsynsbesöket kan gå till</a:t>
            </a:r>
            <a:r>
              <a:rPr lang="sv-SE" baseline="0" dirty="0" smtClean="0"/>
              <a:t>, vilka som lämpligen ska vara med från verksamheten; att man bör utföra en systemtillsyn, en kontroll av och diskussion om verksamhetsutövarens egenkontroll.</a:t>
            </a:r>
          </a:p>
          <a:p>
            <a:endParaRPr lang="sv-SE" baseline="0" dirty="0" smtClean="0"/>
          </a:p>
          <a:p>
            <a:r>
              <a:rPr lang="sv-SE" baseline="0" dirty="0" smtClean="0"/>
              <a:t>Vi går också igenom hälsorisker som kan uppkomma när många människor vistas på liten yta och vad som är viktigt att kontrollera i lokalerna.</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11</a:t>
            </a:fld>
            <a:endParaRPr lang="sv-SE" dirty="0"/>
          </a:p>
        </p:txBody>
      </p:sp>
    </p:spTree>
    <p:extLst>
      <p:ext uri="{BB962C8B-B14F-4D97-AF65-F5344CB8AC3E}">
        <p14:creationId xmlns="" xmlns:p14="http://schemas.microsoft.com/office/powerpoint/2010/main" val="218418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Avgörande för att </a:t>
            </a:r>
            <a:r>
              <a:rPr lang="sv-SE" b="1" dirty="0" smtClean="0"/>
              <a:t>luftkvaliteten</a:t>
            </a:r>
            <a:r>
              <a:rPr lang="sv-SE" dirty="0" smtClean="0"/>
              <a:t> ska vara bra när många personer bor på en liten yta är att ventilationen uppfyller kraven. Folkhälsomyndighetes allmänna råd om ventilation,</a:t>
            </a:r>
            <a:r>
              <a:rPr lang="sv-SE" baseline="0" dirty="0" smtClean="0"/>
              <a:t> </a:t>
            </a:r>
            <a:r>
              <a:rPr lang="sv-SE" dirty="0" smtClean="0"/>
              <a:t>med kompletterande vägledning,</a:t>
            </a:r>
            <a:r>
              <a:rPr lang="sv-SE" baseline="0" dirty="0" smtClean="0"/>
              <a:t> </a:t>
            </a:r>
            <a:r>
              <a:rPr lang="sv-SE" dirty="0" smtClean="0"/>
              <a:t>ger råd om de luftflöden som behövs. Många boenden har inte tillräcklig luftväxling och krav kommer att behöva ställas på förbättrad ventilation.</a:t>
            </a:r>
          </a:p>
          <a:p>
            <a:endParaRPr lang="sv-SE" dirty="0" smtClean="0"/>
          </a:p>
          <a:p>
            <a:r>
              <a:rPr lang="sv-SE" dirty="0" smtClean="0"/>
              <a:t>Även </a:t>
            </a:r>
            <a:r>
              <a:rPr lang="sv-SE" b="1" dirty="0" smtClean="0"/>
              <a:t>städningen</a:t>
            </a:r>
            <a:r>
              <a:rPr lang="sv-SE" dirty="0" smtClean="0"/>
              <a:t> påverkar luftkvaliteten. Det är viktigt att föra bort så mycket partiklar som möjligt ur lokalerna. Det är också viktigt att det går</a:t>
            </a:r>
            <a:r>
              <a:rPr lang="sv-SE" baseline="0" dirty="0" smtClean="0"/>
              <a:t> att städa, städbarheten bör kontrolleras.</a:t>
            </a:r>
          </a:p>
          <a:p>
            <a:endParaRPr lang="sv-SE" b="1" baseline="0" dirty="0" smtClean="0"/>
          </a:p>
          <a:p>
            <a:r>
              <a:rPr lang="sv-SE" baseline="0" dirty="0" smtClean="0"/>
              <a:t>Fukt- och mögelskador kan kraftigt påverka människors hälsa negativt. Därför är det viktigt att rutiner finns för att motverka och upptäcka mögelproblem. Även här spelar ventilationen en viktig roll att föra bort fuktig luft ur exempelvis duschutrymmen och kök. Vägledningen tar upp detta och ger råd i hur man bör tänka som inspektör, Folkhälsomyndighetens allmänna råd om fukt- och mikroorganismer med kompletterande text finns som grund.</a:t>
            </a:r>
          </a:p>
          <a:p>
            <a:endParaRPr lang="sv-SE" baseline="0" dirty="0" smtClean="0"/>
          </a:p>
          <a:p>
            <a:r>
              <a:rPr lang="sv-SE" b="1" baseline="0" dirty="0" smtClean="0"/>
              <a:t>Skadedjur</a:t>
            </a:r>
            <a:r>
              <a:rPr lang="sv-SE" baseline="0" dirty="0" smtClean="0"/>
              <a:t> är relativt vanligt i boenden och vägledningen tar upp vikten av rutiner för att motverka och åtgärder när skadedjur finns.</a:t>
            </a:r>
          </a:p>
          <a:p>
            <a:endParaRPr lang="sv-SE" baseline="0" dirty="0" smtClean="0"/>
          </a:p>
          <a:p>
            <a:r>
              <a:rPr lang="sv-SE" b="1" baseline="0" dirty="0" smtClean="0"/>
              <a:t>Radonfrågan</a:t>
            </a:r>
            <a:r>
              <a:rPr lang="sv-SE" baseline="0" dirty="0" smtClean="0"/>
              <a:t> är även den viktig, speciellt om personer blir kvar i boendet i flera år, och extra viktigt om det är barn som utsätts. Det faktum att rökning är mycket vanligt bland de asylsökande gör att radonfrågan blir än viktigare då rökning och passiv rökning i kombination med radon ökar risken för lungcancer.</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12</a:t>
            </a:fld>
            <a:endParaRPr lang="sv-SE" dirty="0"/>
          </a:p>
        </p:txBody>
      </p:sp>
    </p:spTree>
    <p:extLst>
      <p:ext uri="{BB962C8B-B14F-4D97-AF65-F5344CB8AC3E}">
        <p14:creationId xmlns="" xmlns:p14="http://schemas.microsoft.com/office/powerpoint/2010/main" val="2045010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2726" cy="1010045"/>
          </a:xfrm>
          <a:prstGeom prst="rect">
            <a:avLst/>
          </a:prstGeom>
          <a:noFill/>
          <a:ln>
            <a:noFill/>
          </a:ln>
        </p:spPr>
      </p:pic>
    </p:spTree>
    <p:extLst>
      <p:ext uri="{BB962C8B-B14F-4D97-AF65-F5344CB8AC3E}">
        <p14:creationId xmlns="" xmlns:p14="http://schemas.microsoft.com/office/powerpoint/2010/main" val="104489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7">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167734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8">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4288503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9">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1221438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nehåll och kvadratisk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905666" y="1617171"/>
            <a:ext cx="2523585" cy="2527578"/>
          </a:xfrm>
        </p:spPr>
        <p:txBody>
          <a:bodyPr/>
          <a:lstStyle/>
          <a:p>
            <a:r>
              <a:rPr lang="sv-SE" smtClean="0"/>
              <a:t>Klicka på ikonen för att lägga till en bild</a:t>
            </a:r>
            <a:endParaRPr lang="sv-SE" dirty="0"/>
          </a:p>
        </p:txBody>
      </p:sp>
      <p:sp>
        <p:nvSpPr>
          <p:cNvPr id="12" name="Platshållare för bildnummer 11"/>
          <p:cNvSpPr>
            <a:spLocks noGrp="1"/>
          </p:cNvSpPr>
          <p:nvPr>
            <p:ph type="sldNum" sz="quarter" idx="16"/>
          </p:nvPr>
        </p:nvSpPr>
        <p:spPr/>
        <p:txBody>
          <a:bodyPr/>
          <a:lstStyle/>
          <a:p>
            <a:fld id="{E1886F89-4F1B-4009-B2B5-E581F1209212}" type="slidenum">
              <a:rPr lang="sv-SE" smtClean="0"/>
              <a:pPr/>
              <a:t>‹#›</a:t>
            </a:fld>
            <a:endParaRPr lang="sv-SE" dirty="0"/>
          </a:p>
        </p:txBody>
      </p:sp>
      <p:sp>
        <p:nvSpPr>
          <p:cNvPr id="10" name="Platshållare för datum 9"/>
          <p:cNvSpPr>
            <a:spLocks noGrp="1"/>
          </p:cNvSpPr>
          <p:nvPr>
            <p:ph type="dt" sz="half" idx="14"/>
          </p:nvPr>
        </p:nvSpPr>
        <p:spPr/>
        <p:txBody>
          <a:bodyPr/>
          <a:lstStyle/>
          <a:p>
            <a:fld id="{3D9F043D-3871-4848-83D7-9B025BB4ADA3}" type="datetime1">
              <a:rPr lang="sv-SE" smtClean="0"/>
              <a:pPr/>
              <a:t>2016-03-17</a:t>
            </a:fld>
            <a:endParaRPr lang="sv-SE" dirty="0"/>
          </a:p>
        </p:txBody>
      </p:sp>
      <p:sp>
        <p:nvSpPr>
          <p:cNvPr id="11" name="Platshållare för sidfot 10"/>
          <p:cNvSpPr>
            <a:spLocks noGrp="1"/>
          </p:cNvSpPr>
          <p:nvPr>
            <p:ph type="ftr" sz="quarter" idx="15"/>
          </p:nvPr>
        </p:nvSpPr>
        <p:spPr/>
        <p:txBody>
          <a:bodyPr/>
          <a:lstStyle/>
          <a:p>
            <a:endParaRPr lang="sv-SE" dirty="0"/>
          </a:p>
        </p:txBody>
      </p:sp>
    </p:spTree>
    <p:extLst>
      <p:ext uri="{BB962C8B-B14F-4D97-AF65-F5344CB8AC3E}">
        <p14:creationId xmlns="" xmlns:p14="http://schemas.microsoft.com/office/powerpoint/2010/main" val="1071869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innehåll, bild och bild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429067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 8"/>
          <p:cNvSpPr>
            <a:spLocks noGrp="1"/>
          </p:cNvSpPr>
          <p:nvPr>
            <p:ph type="pic" sz="quarter" idx="13"/>
          </p:nvPr>
        </p:nvSpPr>
        <p:spPr>
          <a:xfrm>
            <a:off x="5178176" y="1617171"/>
            <a:ext cx="3251076" cy="2527578"/>
          </a:xfrm>
        </p:spPr>
        <p:txBody>
          <a:bodyPr/>
          <a:lstStyle/>
          <a:p>
            <a:r>
              <a:rPr lang="sv-SE" smtClean="0"/>
              <a:t>Klicka på ikonen för att lägga till en bild</a:t>
            </a:r>
            <a:endParaRPr lang="sv-SE" dirty="0"/>
          </a:p>
        </p:txBody>
      </p:sp>
      <p:sp>
        <p:nvSpPr>
          <p:cNvPr id="10" name="Platshållare för text 9"/>
          <p:cNvSpPr>
            <a:spLocks noGrp="1"/>
          </p:cNvSpPr>
          <p:nvPr>
            <p:ph type="body" sz="quarter" idx="14" hasCustomPrompt="1"/>
          </p:nvPr>
        </p:nvSpPr>
        <p:spPr>
          <a:xfrm>
            <a:off x="5178886" y="4179992"/>
            <a:ext cx="3250800" cy="1193392"/>
          </a:xfrm>
        </p:spPr>
        <p:txBody>
          <a:bodyPr/>
          <a:lstStyle>
            <a:lvl1pPr marL="0" indent="0">
              <a:lnSpc>
                <a:spcPts val="1200"/>
              </a:lnSpc>
              <a:spcBef>
                <a:spcPts val="0"/>
              </a:spcBef>
              <a:buFontTx/>
              <a:buNone/>
              <a:defRPr sz="10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Bildtext</a:t>
            </a:r>
          </a:p>
        </p:txBody>
      </p:sp>
      <p:sp>
        <p:nvSpPr>
          <p:cNvPr id="14" name="Platshållare för bildnummer 13"/>
          <p:cNvSpPr>
            <a:spLocks noGrp="1"/>
          </p:cNvSpPr>
          <p:nvPr>
            <p:ph type="sldNum" sz="quarter" idx="17"/>
          </p:nvPr>
        </p:nvSpPr>
        <p:spPr/>
        <p:txBody>
          <a:bodyPr/>
          <a:lstStyle/>
          <a:p>
            <a:fld id="{E1886F89-4F1B-4009-B2B5-E581F1209212}" type="slidenum">
              <a:rPr lang="sv-SE" smtClean="0"/>
              <a:pPr/>
              <a:t>‹#›</a:t>
            </a:fld>
            <a:endParaRPr lang="sv-SE" dirty="0"/>
          </a:p>
        </p:txBody>
      </p:sp>
      <p:sp>
        <p:nvSpPr>
          <p:cNvPr id="12" name="Platshållare för datum 11"/>
          <p:cNvSpPr>
            <a:spLocks noGrp="1"/>
          </p:cNvSpPr>
          <p:nvPr>
            <p:ph type="dt" sz="half" idx="15"/>
          </p:nvPr>
        </p:nvSpPr>
        <p:spPr/>
        <p:txBody>
          <a:bodyPr/>
          <a:lstStyle/>
          <a:p>
            <a:fld id="{27007481-9688-4AD8-A1E8-FFC6B58A09AB}" type="datetime1">
              <a:rPr lang="sv-SE" smtClean="0"/>
              <a:pPr/>
              <a:t>2016-03-17</a:t>
            </a:fld>
            <a:endParaRPr lang="sv-SE" dirty="0"/>
          </a:p>
        </p:txBody>
      </p:sp>
      <p:sp>
        <p:nvSpPr>
          <p:cNvPr id="13" name="Platshållare för sidfot 12"/>
          <p:cNvSpPr>
            <a:spLocks noGrp="1"/>
          </p:cNvSpPr>
          <p:nvPr>
            <p:ph type="ftr" sz="quarter" idx="16"/>
          </p:nvPr>
        </p:nvSpPr>
        <p:spPr/>
        <p:txBody>
          <a:bodyPr/>
          <a:lstStyle/>
          <a:p>
            <a:endParaRPr lang="sv-SE" dirty="0"/>
          </a:p>
        </p:txBody>
      </p:sp>
    </p:spTree>
    <p:extLst>
      <p:ext uri="{BB962C8B-B14F-4D97-AF65-F5344CB8AC3E}">
        <p14:creationId xmlns="" xmlns:p14="http://schemas.microsoft.com/office/powerpoint/2010/main" val="189831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re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844675"/>
            <a:ext cx="6376987" cy="360189"/>
          </a:xfrm>
        </p:spPr>
        <p:txBody>
          <a:bodyPr/>
          <a:lstStyle>
            <a:lvl1pPr marL="0" indent="0">
              <a:buFontTx/>
              <a:buNone/>
              <a:defRPr sz="12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05689" y="2276475"/>
            <a:ext cx="2343150" cy="2447925"/>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396997" y="2276872"/>
            <a:ext cx="2343150" cy="2447925"/>
          </a:xfrm>
        </p:spPr>
        <p:txBody>
          <a:bodyPr/>
          <a:lstStyle/>
          <a:p>
            <a:r>
              <a:rPr lang="sv-SE" smtClean="0"/>
              <a:t>Klicka på ikonen för att lägga till ett diagram</a:t>
            </a:r>
            <a:endParaRPr lang="sv-SE" dirty="0"/>
          </a:p>
        </p:txBody>
      </p:sp>
      <p:sp>
        <p:nvSpPr>
          <p:cNvPr id="15" name="Platshållare för diagram 14"/>
          <p:cNvSpPr>
            <a:spLocks noGrp="1"/>
          </p:cNvSpPr>
          <p:nvPr>
            <p:ph type="chart" sz="quarter" idx="15"/>
          </p:nvPr>
        </p:nvSpPr>
        <p:spPr>
          <a:xfrm>
            <a:off x="6088304" y="2276872"/>
            <a:ext cx="2371483" cy="2447925"/>
          </a:xfrm>
        </p:spPr>
        <p:txBody>
          <a:bodyPr/>
          <a:lstStyle/>
          <a:p>
            <a:r>
              <a:rPr lang="sv-SE" smtClean="0"/>
              <a:t>Klicka på ikonen för att lägga till ett diagram</a:t>
            </a:r>
            <a:endParaRPr lang="sv-SE" dirty="0"/>
          </a:p>
        </p:txBody>
      </p:sp>
      <p:sp>
        <p:nvSpPr>
          <p:cNvPr id="20" name="Platshållare för bildnummer 19"/>
          <p:cNvSpPr>
            <a:spLocks noGrp="1"/>
          </p:cNvSpPr>
          <p:nvPr>
            <p:ph type="sldNum" sz="quarter" idx="19"/>
          </p:nvPr>
        </p:nvSpPr>
        <p:spPr/>
        <p:txBody>
          <a:bodyPr/>
          <a:lstStyle/>
          <a:p>
            <a:fld id="{E1886F89-4F1B-4009-B2B5-E581F1209212}" type="slidenum">
              <a:rPr lang="sv-SE" smtClean="0"/>
              <a:pPr/>
              <a:t>‹#›</a:t>
            </a:fld>
            <a:endParaRPr lang="sv-SE" dirty="0"/>
          </a:p>
        </p:txBody>
      </p:sp>
      <p:sp>
        <p:nvSpPr>
          <p:cNvPr id="18" name="Platshållare för datum 17"/>
          <p:cNvSpPr>
            <a:spLocks noGrp="1"/>
          </p:cNvSpPr>
          <p:nvPr>
            <p:ph type="dt" sz="half" idx="17"/>
          </p:nvPr>
        </p:nvSpPr>
        <p:spPr/>
        <p:txBody>
          <a:bodyPr/>
          <a:lstStyle/>
          <a:p>
            <a:fld id="{952EEBFA-0A08-4C39-9908-3BC863AAB3DC}" type="datetime1">
              <a:rPr lang="sv-SE" smtClean="0"/>
              <a:pPr/>
              <a:t>2016-03-17</a:t>
            </a:fld>
            <a:endParaRPr lang="sv-SE" dirty="0"/>
          </a:p>
        </p:txBody>
      </p:sp>
      <p:sp>
        <p:nvSpPr>
          <p:cNvPr id="19" name="Platshållare för sidfot 18"/>
          <p:cNvSpPr>
            <a:spLocks noGrp="1"/>
          </p:cNvSpPr>
          <p:nvPr>
            <p:ph type="ftr" sz="quarter" idx="18"/>
          </p:nvPr>
        </p:nvSpPr>
        <p:spPr/>
        <p:txBody>
          <a:bodyPr/>
          <a:lstStyle/>
          <a:p>
            <a:endParaRPr lang="sv-SE" dirty="0"/>
          </a:p>
        </p:txBody>
      </p:sp>
    </p:spTree>
    <p:extLst>
      <p:ext uri="{BB962C8B-B14F-4D97-AF65-F5344CB8AC3E}">
        <p14:creationId xmlns="" xmlns:p14="http://schemas.microsoft.com/office/powerpoint/2010/main" val="316413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7" name="Platshållare för text 16"/>
          <p:cNvSpPr>
            <a:spLocks noGrp="1"/>
          </p:cNvSpPr>
          <p:nvPr>
            <p:ph type="body" sz="quarter" idx="16"/>
          </p:nvPr>
        </p:nvSpPr>
        <p:spPr>
          <a:xfrm>
            <a:off x="705688" y="1361316"/>
            <a:ext cx="6376987" cy="360189"/>
          </a:xfrm>
        </p:spPr>
        <p:txBody>
          <a:bodyPr/>
          <a:lstStyle>
            <a:lvl1pPr marL="0" indent="0">
              <a:buFontTx/>
              <a:buNone/>
              <a:defRPr sz="1100" b="1"/>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smtClean="0"/>
              <a:t>Klicka här för att ändra format på bakgrundstexten</a:t>
            </a:r>
          </a:p>
        </p:txBody>
      </p:sp>
      <p:sp>
        <p:nvSpPr>
          <p:cNvPr id="11" name="Platshållare för diagram 10"/>
          <p:cNvSpPr>
            <a:spLocks noGrp="1"/>
          </p:cNvSpPr>
          <p:nvPr>
            <p:ph type="chart" sz="quarter" idx="13"/>
          </p:nvPr>
        </p:nvSpPr>
        <p:spPr>
          <a:xfrm>
            <a:off x="713372" y="1726058"/>
            <a:ext cx="2994532" cy="3647630"/>
          </a:xfrm>
        </p:spPr>
        <p:txBody>
          <a:bodyPr/>
          <a:lstStyle/>
          <a:p>
            <a:r>
              <a:rPr lang="sv-SE" smtClean="0"/>
              <a:t>Klicka på ikonen för att lägga till ett diagram</a:t>
            </a:r>
            <a:endParaRPr lang="sv-SE" dirty="0"/>
          </a:p>
        </p:txBody>
      </p:sp>
      <p:sp>
        <p:nvSpPr>
          <p:cNvPr id="13" name="Platshållare för diagram 12"/>
          <p:cNvSpPr>
            <a:spLocks noGrp="1"/>
          </p:cNvSpPr>
          <p:nvPr>
            <p:ph type="chart" sz="quarter" idx="14"/>
          </p:nvPr>
        </p:nvSpPr>
        <p:spPr>
          <a:xfrm>
            <a:off x="3933364" y="1726058"/>
            <a:ext cx="2994532" cy="3647630"/>
          </a:xfrm>
        </p:spPr>
        <p:txBody>
          <a:bodyPr/>
          <a:lstStyle/>
          <a:p>
            <a:r>
              <a:rPr lang="sv-SE" smtClean="0"/>
              <a:t>Klicka på ikonen för att lägga till ett diagram</a:t>
            </a:r>
            <a:endParaRPr lang="sv-SE" dirty="0"/>
          </a:p>
        </p:txBody>
      </p:sp>
      <p:sp>
        <p:nvSpPr>
          <p:cNvPr id="9" name="Platshållare för bildnummer 8"/>
          <p:cNvSpPr>
            <a:spLocks noGrp="1"/>
          </p:cNvSpPr>
          <p:nvPr>
            <p:ph type="sldNum" sz="quarter" idx="19"/>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7"/>
          </p:nvPr>
        </p:nvSpPr>
        <p:spPr/>
        <p:txBody>
          <a:bodyPr/>
          <a:lstStyle/>
          <a:p>
            <a:fld id="{CB3FF9F4-8503-48CC-8195-2BF76CD977F3}" type="datetime1">
              <a:rPr lang="sv-SE" smtClean="0"/>
              <a:pPr/>
              <a:t>2016-03-17</a:t>
            </a:fld>
            <a:endParaRPr lang="sv-SE" dirty="0"/>
          </a:p>
        </p:txBody>
      </p:sp>
      <p:sp>
        <p:nvSpPr>
          <p:cNvPr id="8" name="Platshållare för sidfot 7"/>
          <p:cNvSpPr>
            <a:spLocks noGrp="1"/>
          </p:cNvSpPr>
          <p:nvPr>
            <p:ph type="ftr" sz="quarter" idx="18"/>
          </p:nvPr>
        </p:nvSpPr>
        <p:spPr/>
        <p:txBody>
          <a:bodyPr/>
          <a:lstStyle/>
          <a:p>
            <a:endParaRPr lang="sv-SE" dirty="0"/>
          </a:p>
        </p:txBody>
      </p:sp>
    </p:spTree>
    <p:extLst>
      <p:ext uri="{BB962C8B-B14F-4D97-AF65-F5344CB8AC3E}">
        <p14:creationId xmlns="" xmlns:p14="http://schemas.microsoft.com/office/powerpoint/2010/main" val="3650881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och två diagram">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4866740"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6948264" y="1402592"/>
            <a:ext cx="1511524"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7103710" y="2852936"/>
            <a:ext cx="1356078"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6948264" y="3398178"/>
            <a:ext cx="1511524"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7092950" y="4860106"/>
            <a:ext cx="1366838"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8" name="Platshållare för bildnummer 17"/>
          <p:cNvSpPr>
            <a:spLocks noGrp="1"/>
          </p:cNvSpPr>
          <p:nvPr>
            <p:ph type="sldNum" sz="quarter" idx="22"/>
          </p:nvPr>
        </p:nvSpPr>
        <p:spPr/>
        <p:txBody>
          <a:bodyPr/>
          <a:lstStyle/>
          <a:p>
            <a:fld id="{E1886F89-4F1B-4009-B2B5-E581F1209212}" type="slidenum">
              <a:rPr lang="sv-SE" smtClean="0"/>
              <a:pPr/>
              <a:t>‹#›</a:t>
            </a:fld>
            <a:endParaRPr lang="sv-SE" dirty="0"/>
          </a:p>
        </p:txBody>
      </p:sp>
      <p:sp>
        <p:nvSpPr>
          <p:cNvPr id="15" name="Platshållare för datum 14"/>
          <p:cNvSpPr>
            <a:spLocks noGrp="1"/>
          </p:cNvSpPr>
          <p:nvPr>
            <p:ph type="dt" sz="half" idx="20"/>
          </p:nvPr>
        </p:nvSpPr>
        <p:spPr/>
        <p:txBody>
          <a:bodyPr/>
          <a:lstStyle/>
          <a:p>
            <a:fld id="{21CE82F2-0509-412A-B488-4A6F83D320AB}" type="datetime1">
              <a:rPr lang="sv-SE" smtClean="0"/>
              <a:pPr/>
              <a:t>2016-03-17</a:t>
            </a:fld>
            <a:endParaRPr lang="sv-SE" dirty="0"/>
          </a:p>
        </p:txBody>
      </p:sp>
      <p:sp>
        <p:nvSpPr>
          <p:cNvPr id="16" name="Platshållare för sidfot 15"/>
          <p:cNvSpPr>
            <a:spLocks noGrp="1"/>
          </p:cNvSpPr>
          <p:nvPr>
            <p:ph type="ftr" sz="quarter" idx="21"/>
          </p:nvPr>
        </p:nvSpPr>
        <p:spPr/>
        <p:txBody>
          <a:bodyPr/>
          <a:lstStyle/>
          <a:p>
            <a:endParaRPr lang="sv-SE" dirty="0"/>
          </a:p>
        </p:txBody>
      </p:sp>
    </p:spTree>
    <p:extLst>
      <p:ext uri="{BB962C8B-B14F-4D97-AF65-F5344CB8AC3E}">
        <p14:creationId xmlns="" xmlns:p14="http://schemas.microsoft.com/office/powerpoint/2010/main" val="197619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innehåll, två diagram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12" name="Platshållare för innehåll 11"/>
          <p:cNvSpPr>
            <a:spLocks noGrp="1"/>
          </p:cNvSpPr>
          <p:nvPr>
            <p:ph sz="quarter" idx="19"/>
          </p:nvPr>
        </p:nvSpPr>
        <p:spPr>
          <a:xfrm>
            <a:off x="713372" y="1568221"/>
            <a:ext cx="6379578" cy="1716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diagram 10"/>
          <p:cNvSpPr>
            <a:spLocks noGrp="1"/>
          </p:cNvSpPr>
          <p:nvPr>
            <p:ph type="chart" sz="quarter" idx="13"/>
          </p:nvPr>
        </p:nvSpPr>
        <p:spPr>
          <a:xfrm>
            <a:off x="715962" y="3429000"/>
            <a:ext cx="2559893" cy="1440160"/>
          </a:xfrm>
        </p:spPr>
        <p:txBody>
          <a:bodyPr/>
          <a:lstStyle/>
          <a:p>
            <a:r>
              <a:rPr lang="sv-SE" smtClean="0"/>
              <a:t>Klicka på ikonen för att lägga till ett diagram</a:t>
            </a:r>
            <a:endParaRPr lang="sv-SE" dirty="0"/>
          </a:p>
        </p:txBody>
      </p:sp>
      <p:sp>
        <p:nvSpPr>
          <p:cNvPr id="8" name="Platshållare för text 7"/>
          <p:cNvSpPr>
            <a:spLocks noGrp="1"/>
          </p:cNvSpPr>
          <p:nvPr>
            <p:ph type="body" sz="quarter" idx="17"/>
          </p:nvPr>
        </p:nvSpPr>
        <p:spPr>
          <a:xfrm>
            <a:off x="871409" y="4879344"/>
            <a:ext cx="2252886" cy="504056"/>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3" name="Platshållare för diagram 12"/>
          <p:cNvSpPr>
            <a:spLocks noGrp="1"/>
          </p:cNvSpPr>
          <p:nvPr>
            <p:ph type="chart" sz="quarter" idx="14"/>
          </p:nvPr>
        </p:nvSpPr>
        <p:spPr>
          <a:xfrm>
            <a:off x="3851920" y="3429000"/>
            <a:ext cx="3600400" cy="1440160"/>
          </a:xfrm>
        </p:spPr>
        <p:txBody>
          <a:bodyPr/>
          <a:lstStyle/>
          <a:p>
            <a:r>
              <a:rPr lang="sv-SE" smtClean="0"/>
              <a:t>Klicka på ikonen för att lägga till ett diagram</a:t>
            </a:r>
            <a:endParaRPr lang="sv-SE" dirty="0"/>
          </a:p>
        </p:txBody>
      </p:sp>
      <p:sp>
        <p:nvSpPr>
          <p:cNvPr id="14" name="Platshållare för text 7"/>
          <p:cNvSpPr>
            <a:spLocks noGrp="1"/>
          </p:cNvSpPr>
          <p:nvPr>
            <p:ph type="body" sz="quarter" idx="18"/>
          </p:nvPr>
        </p:nvSpPr>
        <p:spPr>
          <a:xfrm>
            <a:off x="3996606" y="4890928"/>
            <a:ext cx="3168606" cy="576064"/>
          </a:xfrm>
        </p:spPr>
        <p:txBody>
          <a:bodyPr/>
          <a:lstStyle>
            <a:lvl1pPr marL="0" indent="0">
              <a:lnSpc>
                <a:spcPts val="1200"/>
              </a:lnSpc>
              <a:spcBef>
                <a:spcPts val="0"/>
              </a:spcBef>
              <a:buFontTx/>
              <a:buNone/>
              <a:defRPr sz="1000"/>
            </a:lvl1pPr>
            <a:lvl2pPr marL="180000" indent="0">
              <a:lnSpc>
                <a:spcPts val="1200"/>
              </a:lnSpc>
              <a:spcBef>
                <a:spcPts val="0"/>
              </a:spcBef>
              <a:buFontTx/>
              <a:buNone/>
              <a:defRPr sz="1000"/>
            </a:lvl2pPr>
            <a:lvl3pPr marL="360000" indent="0">
              <a:lnSpc>
                <a:spcPts val="1200"/>
              </a:lnSpc>
              <a:spcBef>
                <a:spcPts val="0"/>
              </a:spcBef>
              <a:buFontTx/>
              <a:buNone/>
              <a:defRPr sz="1000"/>
            </a:lvl3pPr>
            <a:lvl4pPr marL="540000" indent="0">
              <a:lnSpc>
                <a:spcPts val="1200"/>
              </a:lnSpc>
              <a:spcBef>
                <a:spcPts val="0"/>
              </a:spcBef>
              <a:buFontTx/>
              <a:buNone/>
              <a:defRPr sz="1000"/>
            </a:lvl4pPr>
            <a:lvl5pPr marL="720000" indent="0">
              <a:lnSpc>
                <a:spcPts val="1200"/>
              </a:lnSpc>
              <a:spcBef>
                <a:spcPts val="0"/>
              </a:spcBef>
              <a:buFontTx/>
              <a:buNone/>
              <a:defRPr sz="1000"/>
            </a:lvl5pPr>
          </a:lstStyle>
          <a:p>
            <a:pPr lvl="0"/>
            <a:r>
              <a:rPr lang="sv-SE" smtClean="0"/>
              <a:t>Klicka här för att ändra format på bakgrundstexten</a:t>
            </a:r>
          </a:p>
        </p:txBody>
      </p:sp>
      <p:sp>
        <p:nvSpPr>
          <p:cNvPr id="10" name="Platshållare för bildnummer 9"/>
          <p:cNvSpPr>
            <a:spLocks noGrp="1"/>
          </p:cNvSpPr>
          <p:nvPr>
            <p:ph type="sldNum" sz="quarter" idx="2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20"/>
          </p:nvPr>
        </p:nvSpPr>
        <p:spPr/>
        <p:txBody>
          <a:bodyPr/>
          <a:lstStyle/>
          <a:p>
            <a:fld id="{F92A5563-E352-4DDA-9241-288362A67E8B}" type="datetime1">
              <a:rPr lang="sv-SE" smtClean="0"/>
              <a:pPr/>
              <a:t>2016-03-17</a:t>
            </a:fld>
            <a:endParaRPr lang="sv-SE" dirty="0"/>
          </a:p>
        </p:txBody>
      </p:sp>
      <p:sp>
        <p:nvSpPr>
          <p:cNvPr id="9" name="Platshållare för sidfot 8"/>
          <p:cNvSpPr>
            <a:spLocks noGrp="1"/>
          </p:cNvSpPr>
          <p:nvPr>
            <p:ph type="ftr" sz="quarter" idx="21"/>
          </p:nvPr>
        </p:nvSpPr>
        <p:spPr/>
        <p:txBody>
          <a:bodyPr/>
          <a:lstStyle/>
          <a:p>
            <a:endParaRPr lang="sv-SE" dirty="0"/>
          </a:p>
        </p:txBody>
      </p:sp>
    </p:spTree>
    <p:extLst>
      <p:ext uri="{BB962C8B-B14F-4D97-AF65-F5344CB8AC3E}">
        <p14:creationId xmlns="" xmlns:p14="http://schemas.microsoft.com/office/powerpoint/2010/main" val="827510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ingen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999599"/>
            <a:ext cx="7746416" cy="3374089"/>
          </a:xfrm>
        </p:spPr>
        <p:txBody>
          <a:bodyPr/>
          <a:lstStyle>
            <a:lvl1pPr marL="0" indent="0">
              <a:lnSpc>
                <a:spcPts val="2300"/>
              </a:lnSpc>
              <a:spcBef>
                <a:spcPts val="2300"/>
              </a:spcBef>
              <a:buFontTx/>
              <a:buNone/>
              <a:defRPr/>
            </a:lvl1pPr>
            <a:lvl2pPr marL="176400" indent="0">
              <a:lnSpc>
                <a:spcPts val="2300"/>
              </a:lnSpc>
              <a:buFontTx/>
              <a:buNone/>
              <a:defRPr/>
            </a:lvl2pPr>
            <a:lvl3pPr marL="356400" indent="0">
              <a:lnSpc>
                <a:spcPts val="2300"/>
              </a:lnSpc>
              <a:buFontTx/>
              <a:buNone/>
              <a:defRPr/>
            </a:lvl3pPr>
            <a:lvl4pPr marL="536400" indent="0">
              <a:lnSpc>
                <a:spcPts val="2300"/>
              </a:lnSpc>
              <a:buFontTx/>
              <a:buNone/>
              <a:defRPr/>
            </a:lvl4pPr>
            <a:lvl5pPr marL="716400" indent="0">
              <a:lnSpc>
                <a:spcPts val="2300"/>
              </a:lnSpc>
              <a:buFontTx/>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bildnummer 8"/>
          <p:cNvSpPr>
            <a:spLocks noGrp="1"/>
          </p:cNvSpPr>
          <p:nvPr>
            <p:ph type="sldNum" sz="quarter" idx="12"/>
          </p:nvPr>
        </p:nvSpPr>
        <p:spPr/>
        <p:txBody>
          <a:bodyPr/>
          <a:lstStyle/>
          <a:p>
            <a:fld id="{E1886F89-4F1B-4009-B2B5-E581F1209212}" type="slidenum">
              <a:rPr lang="sv-SE" smtClean="0"/>
              <a:pPr/>
              <a:t>‹#›</a:t>
            </a:fld>
            <a:endParaRPr lang="sv-SE" dirty="0"/>
          </a:p>
        </p:txBody>
      </p:sp>
      <p:sp>
        <p:nvSpPr>
          <p:cNvPr id="7" name="Platshållare för datum 6"/>
          <p:cNvSpPr>
            <a:spLocks noGrp="1"/>
          </p:cNvSpPr>
          <p:nvPr>
            <p:ph type="dt" sz="half" idx="10"/>
          </p:nvPr>
        </p:nvSpPr>
        <p:spPr/>
        <p:txBody>
          <a:bodyPr/>
          <a:lstStyle/>
          <a:p>
            <a:fld id="{03541A69-A53D-4C94-99A3-E1248F7C637C}" type="datetime1">
              <a:rPr lang="sv-SE" smtClean="0"/>
              <a:pPr/>
              <a:t>2016-03-17</a:t>
            </a:fld>
            <a:endParaRPr lang="sv-SE" dirty="0"/>
          </a:p>
        </p:txBody>
      </p:sp>
      <p:sp>
        <p:nvSpPr>
          <p:cNvPr id="8" name="Platshållare för sidfot 7"/>
          <p:cNvSpPr>
            <a:spLocks noGrp="1"/>
          </p:cNvSpPr>
          <p:nvPr>
            <p:ph type="ftr" sz="quarter" idx="11"/>
          </p:nvPr>
        </p:nvSpPr>
        <p:spPr/>
        <p:txBody>
          <a:bodyPr/>
          <a:lstStyle/>
          <a:p>
            <a:endParaRPr lang="sv-SE" dirty="0"/>
          </a:p>
        </p:txBody>
      </p:sp>
    </p:spTree>
    <p:extLst>
      <p:ext uri="{BB962C8B-B14F-4D97-AF65-F5344CB8AC3E}">
        <p14:creationId xmlns="" xmlns:p14="http://schemas.microsoft.com/office/powerpoint/2010/main" val="371484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713372" y="1568221"/>
            <a:ext cx="7746416" cy="380546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E1886F89-4F1B-4009-B2B5-E581F1209212}" type="slidenum">
              <a:rPr lang="sv-SE" smtClean="0"/>
              <a:pPr/>
              <a:t>‹#›</a:t>
            </a:fld>
            <a:endParaRPr lang="sv-SE" dirty="0"/>
          </a:p>
        </p:txBody>
      </p:sp>
    </p:spTree>
    <p:extLst>
      <p:ext uri="{BB962C8B-B14F-4D97-AF65-F5344CB8AC3E}">
        <p14:creationId xmlns="" xmlns:p14="http://schemas.microsoft.com/office/powerpoint/2010/main" val="1505885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9" name="Platshållare för datum 8"/>
          <p:cNvSpPr>
            <a:spLocks noGrp="1"/>
          </p:cNvSpPr>
          <p:nvPr>
            <p:ph type="dt" sz="half" idx="10"/>
          </p:nvPr>
        </p:nvSpPr>
        <p:spPr/>
        <p:txBody>
          <a:bodyPr/>
          <a:lstStyle/>
          <a:p>
            <a:fld id="{6498D23B-3220-407D-8C69-1E6C368239AE}" type="datetime1">
              <a:rPr lang="sv-SE" smtClean="0"/>
              <a:pPr/>
              <a:t>2016-03-17</a:t>
            </a:fld>
            <a:endParaRPr lang="sv-SE" dirty="0"/>
          </a:p>
        </p:txBody>
      </p:sp>
      <p:sp>
        <p:nvSpPr>
          <p:cNvPr id="10" name="Platshållare för sidfot 9"/>
          <p:cNvSpPr>
            <a:spLocks noGrp="1"/>
          </p:cNvSpPr>
          <p:nvPr>
            <p:ph type="ftr" sz="quarter" idx="11"/>
          </p:nvPr>
        </p:nvSpPr>
        <p:spPr/>
        <p:txBody>
          <a:bodyPr/>
          <a:lstStyle/>
          <a:p>
            <a:endParaRPr lang="sv-SE" dirty="0"/>
          </a:p>
        </p:txBody>
      </p:sp>
      <p:sp>
        <p:nvSpPr>
          <p:cNvPr id="11" name="Platshållare för bildnummer 10"/>
          <p:cNvSpPr>
            <a:spLocks noGrp="1"/>
          </p:cNvSpPr>
          <p:nvPr>
            <p:ph type="sldNum" sz="quarter" idx="12"/>
          </p:nvPr>
        </p:nvSpPr>
        <p:spPr/>
        <p:txBody>
          <a:bodyPr/>
          <a:lstStyle/>
          <a:p>
            <a:fld id="{E1886F89-4F1B-4009-B2B5-E581F1209212}" type="slidenum">
              <a:rPr lang="sv-SE" smtClean="0"/>
              <a:pPr/>
              <a:t>‹#›</a:t>
            </a:fld>
            <a:endParaRPr lang="sv-SE" dirty="0"/>
          </a:p>
        </p:txBody>
      </p:sp>
    </p:spTree>
    <p:extLst>
      <p:ext uri="{BB962C8B-B14F-4D97-AF65-F5344CB8AC3E}">
        <p14:creationId xmlns="" xmlns:p14="http://schemas.microsoft.com/office/powerpoint/2010/main" val="248270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1886F89-4F1B-4009-B2B5-E581F1209212}" type="slidenum">
              <a:rPr lang="sv-SE" smtClean="0"/>
              <a:pPr/>
              <a:t>‹#›</a:t>
            </a:fld>
            <a:endParaRPr lang="sv-SE" dirty="0"/>
          </a:p>
        </p:txBody>
      </p:sp>
      <p:sp>
        <p:nvSpPr>
          <p:cNvPr id="2" name="Platshållare för datum 1"/>
          <p:cNvSpPr>
            <a:spLocks noGrp="1"/>
          </p:cNvSpPr>
          <p:nvPr>
            <p:ph type="dt" sz="half" idx="10"/>
          </p:nvPr>
        </p:nvSpPr>
        <p:spPr/>
        <p:txBody>
          <a:bodyPr/>
          <a:lstStyle/>
          <a:p>
            <a:fld id="{5AE65056-8E28-46A1-A9E6-247C5BD44B7C}" type="datetime1">
              <a:rPr lang="sv-SE" smtClean="0"/>
              <a:pPr/>
              <a:t>2016-03-17</a:t>
            </a:fld>
            <a:endParaRPr lang="sv-SE" dirty="0"/>
          </a:p>
        </p:txBody>
      </p:sp>
      <p:sp>
        <p:nvSpPr>
          <p:cNvPr id="3" name="Platshållare för sidfot 2"/>
          <p:cNvSpPr>
            <a:spLocks noGrp="1"/>
          </p:cNvSpPr>
          <p:nvPr>
            <p:ph type="ftr" sz="quarter" idx="11"/>
          </p:nvPr>
        </p:nvSpPr>
        <p:spPr/>
        <p:txBody>
          <a:bodyPr/>
          <a:lstStyle/>
          <a:p>
            <a:endParaRPr lang="sv-SE" dirty="0"/>
          </a:p>
        </p:txBody>
      </p:sp>
    </p:spTree>
    <p:extLst>
      <p:ext uri="{BB962C8B-B14F-4D97-AF65-F5344CB8AC3E}">
        <p14:creationId xmlns="" xmlns:p14="http://schemas.microsoft.com/office/powerpoint/2010/main" val="3364129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tartsida/Kapitelsida">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0AC16D46-41D2-4FE2-861F-2BE728572348}" type="datetime1">
              <a:rPr lang="sv-SE" smtClean="0"/>
              <a:pPr/>
              <a:t>2016-03-17</a:t>
            </a:fld>
            <a:endParaRPr lang="sv-SE" dirty="0"/>
          </a:p>
        </p:txBody>
      </p:sp>
      <p:pic>
        <p:nvPicPr>
          <p:cNvPr id="5" name="Bildobjekt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 xmlns:p14="http://schemas.microsoft.com/office/powerpoint/2010/main" val="423968565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23BF5BFA-5BDF-45D6-92F5-2F292D08C5A0}" type="datetime1">
              <a:rPr lang="sv-SE" smtClean="0"/>
              <a:pPr/>
              <a:t>2016-03-17</a:t>
            </a:fld>
            <a:endParaRPr lang="sv-SE" dirty="0"/>
          </a:p>
        </p:txBody>
      </p:sp>
      <p:pic>
        <p:nvPicPr>
          <p:cNvPr id="5" name="Bildobjekt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 xmlns:p14="http://schemas.microsoft.com/office/powerpoint/2010/main" val="16456126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pic>
        <p:nvPicPr>
          <p:cNvPr id="5" name="Bildobjekt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 xmlns:p14="http://schemas.microsoft.com/office/powerpoint/2010/main" val="142354351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5704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1">
    <p:bg>
      <p:bgRef idx="1001">
        <a:schemeClr val="bg2"/>
      </p:bgRef>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999204"/>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614112"/>
            <a:ext cx="6400800" cy="838944"/>
          </a:xfrm>
        </p:spPr>
        <p:txBody>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9" name="Platshållare för text 8"/>
          <p:cNvSpPr>
            <a:spLocks noGrp="1"/>
          </p:cNvSpPr>
          <p:nvPr>
            <p:ph type="body" sz="quarter" idx="11" hasCustomPrompt="1"/>
          </p:nvPr>
        </p:nvSpPr>
        <p:spPr>
          <a:xfrm>
            <a:off x="712140" y="4755966"/>
            <a:ext cx="6380810" cy="308580"/>
          </a:xfrm>
        </p:spPr>
        <p:txBody>
          <a:bodyPr anchor="b"/>
          <a:lstStyle>
            <a:lvl1pPr marL="0" indent="0">
              <a:buFontTx/>
              <a:buNone/>
              <a:defRPr sz="1500"/>
            </a:lvl1pPr>
            <a:lvl2pPr marL="180000" indent="0">
              <a:buFontTx/>
              <a:buNone/>
              <a:defRPr/>
            </a:lvl2pPr>
            <a:lvl3pPr marL="360000" indent="0">
              <a:buFontTx/>
              <a:buNone/>
              <a:defRPr/>
            </a:lvl3pPr>
            <a:lvl4pPr marL="540000" indent="0">
              <a:buFontTx/>
              <a:buNone/>
              <a:defRPr/>
            </a:lvl4pPr>
            <a:lvl5pPr marL="720000" indent="0">
              <a:buFontTx/>
              <a:buNone/>
              <a:defRPr/>
            </a:lvl5pPr>
          </a:lstStyle>
          <a:p>
            <a:pPr lvl="0"/>
            <a:r>
              <a:rPr lang="sv-SE" dirty="0" smtClean="0"/>
              <a:t>Namn</a:t>
            </a:r>
          </a:p>
        </p:txBody>
      </p:sp>
      <p:sp>
        <p:nvSpPr>
          <p:cNvPr id="4" name="Platshållare för datum 3"/>
          <p:cNvSpPr>
            <a:spLocks noGrp="1"/>
          </p:cNvSpPr>
          <p:nvPr>
            <p:ph type="dt" sz="half" idx="10"/>
          </p:nvPr>
        </p:nvSpPr>
        <p:spPr>
          <a:xfrm>
            <a:off x="712140" y="5033724"/>
            <a:ext cx="1627612" cy="241734"/>
          </a:xfrm>
        </p:spPr>
        <p:txBody>
          <a:bodyPr anchor="t"/>
          <a:lstStyle>
            <a:lvl1pPr>
              <a:defRPr sz="1500"/>
            </a:lvl1pPr>
          </a:lstStyle>
          <a:p>
            <a:fld id="{DDFA7D65-8468-4D20-B3F3-9513536D082D}" type="datetime1">
              <a:rPr lang="sv-SE" smtClean="0"/>
              <a:pPr/>
              <a:t>2016-03-17</a:t>
            </a:fld>
            <a:endParaRPr lang="sv-SE" dirty="0"/>
          </a:p>
        </p:txBody>
      </p:sp>
      <p:pic>
        <p:nvPicPr>
          <p:cNvPr id="5" name="Bildobjekt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828631" y="5951355"/>
            <a:ext cx="1638303" cy="550198"/>
          </a:xfrm>
          <a:prstGeom prst="rect">
            <a:avLst/>
          </a:prstGeom>
        </p:spPr>
      </p:pic>
    </p:spTree>
    <p:extLst>
      <p:ext uri="{BB962C8B-B14F-4D97-AF65-F5344CB8AC3E}">
        <p14:creationId xmlns="" xmlns:p14="http://schemas.microsoft.com/office/powerpoint/2010/main" val="3215800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20887655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sida/Kapitelsida 3">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706347" y="1742951"/>
            <a:ext cx="7772400" cy="1470025"/>
          </a:xfrm>
        </p:spPr>
        <p:txBody>
          <a:bodyPr anchor="b"/>
          <a:lstStyle>
            <a:lvl1pPr>
              <a:defRPr sz="340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06347" y="3346234"/>
            <a:ext cx="6400800" cy="838944"/>
          </a:xfrm>
        </p:spPr>
        <p:txBody>
          <a:bodyPr/>
          <a:lstStyle>
            <a:lvl1pPr marL="0" indent="0" algn="l">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 name="Bildobjekt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5323" y="325084"/>
            <a:ext cx="2990517" cy="1004318"/>
          </a:xfrm>
          <a:prstGeom prst="rect">
            <a:avLst/>
          </a:prstGeom>
        </p:spPr>
      </p:pic>
    </p:spTree>
    <p:extLst>
      <p:ext uri="{BB962C8B-B14F-4D97-AF65-F5344CB8AC3E}">
        <p14:creationId xmlns="" xmlns:p14="http://schemas.microsoft.com/office/powerpoint/2010/main" val="28770957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953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4">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393042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5">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400228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ofilerande Startsida 6">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54773" y="325084"/>
            <a:ext cx="2991618" cy="1004318"/>
          </a:xfrm>
          <a:prstGeom prst="rect">
            <a:avLst/>
          </a:prstGeom>
        </p:spPr>
      </p:pic>
    </p:spTree>
    <p:extLst>
      <p:ext uri="{BB962C8B-B14F-4D97-AF65-F5344CB8AC3E}">
        <p14:creationId xmlns="" xmlns:p14="http://schemas.microsoft.com/office/powerpoint/2010/main" val="116692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6.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6" name="Platshållare för bildnummer 5"/>
          <p:cNvSpPr>
            <a:spLocks noGrp="1"/>
          </p:cNvSpPr>
          <p:nvPr>
            <p:ph type="sldNum" sz="quarter" idx="4"/>
          </p:nvPr>
        </p:nvSpPr>
        <p:spPr>
          <a:xfrm>
            <a:off x="711776" y="6337370"/>
            <a:ext cx="300683"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079409" y="6338524"/>
            <a:ext cx="784496" cy="180000"/>
          </a:xfrm>
          <a:prstGeom prst="rect">
            <a:avLst/>
          </a:prstGeom>
        </p:spPr>
        <p:txBody>
          <a:bodyPr vert="horz" lIns="0" tIns="0" rIns="0" bIns="0" rtlCol="0" anchor="b">
            <a:noAutofit/>
          </a:bodyPr>
          <a:lstStyle>
            <a:lvl1pPr algn="l">
              <a:defRPr sz="900">
                <a:solidFill>
                  <a:schemeClr val="tx1"/>
                </a:solidFill>
              </a:defRPr>
            </a:lvl1pPr>
          </a:lstStyle>
          <a:p>
            <a:fld id="{6C6525A7-767A-4EB4-A71B-B9E26961A2B0}" type="datetime1">
              <a:rPr lang="sv-SE" smtClean="0"/>
              <a:pPr/>
              <a:t>2016-03-17</a:t>
            </a:fld>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934944" y="6337370"/>
            <a:ext cx="144016" cy="230832"/>
          </a:xfrm>
          <a:prstGeom prst="rect">
            <a:avLst/>
          </a:prstGeom>
          <a:noFill/>
        </p:spPr>
        <p:txBody>
          <a:bodyPr wrap="square" rtlCol="0">
            <a:spAutoFit/>
          </a:bodyPr>
          <a:lstStyle/>
          <a:p>
            <a:r>
              <a:rPr lang="sv-SE" sz="900" dirty="0" smtClean="0">
                <a:solidFill>
                  <a:schemeClr val="tx1"/>
                </a:solidFill>
              </a:rPr>
              <a:t>.</a:t>
            </a:r>
            <a:endParaRPr lang="sv-SE" sz="900" dirty="0">
              <a:solidFill>
                <a:schemeClr val="tx1"/>
              </a:solidFill>
            </a:endParaRPr>
          </a:p>
        </p:txBody>
      </p:sp>
      <p:pic>
        <p:nvPicPr>
          <p:cNvPr id="9" name="Bildobjekt 8"/>
          <p:cNvPicPr>
            <a:picLocks noChangeAspect="1"/>
          </p:cNvPicPr>
          <p:nvPr userDrawn="1"/>
        </p:nvPicPr>
        <p:blipFill>
          <a:blip r:embed="rId24" cstate="print">
            <a:extLst>
              <a:ext uri="{28A0092B-C50C-407E-A947-70E740481C1C}">
                <a14:useLocalDpi xmlns="" xmlns:a14="http://schemas.microsoft.com/office/drawing/2010/main" val="0"/>
              </a:ext>
            </a:extLst>
          </a:blip>
          <a:stretch>
            <a:fillRect/>
          </a:stretch>
        </p:blipFill>
        <p:spPr>
          <a:xfrm>
            <a:off x="6831034" y="5952357"/>
            <a:ext cx="1629398" cy="547006"/>
          </a:xfrm>
          <a:prstGeom prst="rect">
            <a:avLst/>
          </a:prstGeom>
        </p:spPr>
      </p:pic>
      <p:sp>
        <p:nvSpPr>
          <p:cNvPr id="7" name="textruta 6"/>
          <p:cNvSpPr txBox="1"/>
          <p:nvPr userDrawn="1"/>
        </p:nvSpPr>
        <p:spPr>
          <a:xfrm>
            <a:off x="704997" y="6382083"/>
            <a:ext cx="153888" cy="138499"/>
          </a:xfrm>
          <a:prstGeom prst="rect">
            <a:avLst/>
          </a:prstGeom>
          <a:noFill/>
        </p:spPr>
        <p:txBody>
          <a:bodyPr wrap="none" lIns="0" tIns="0" rIns="0" bIns="0" rtlCol="0">
            <a:spAutoFit/>
          </a:bodyPr>
          <a:lstStyle/>
          <a:p>
            <a:r>
              <a:rPr lang="sv-SE" sz="900" dirty="0" smtClean="0"/>
              <a:t>Sid</a:t>
            </a:r>
            <a:endParaRPr lang="sv-SE" sz="900" dirty="0"/>
          </a:p>
        </p:txBody>
      </p:sp>
    </p:spTree>
    <p:extLst>
      <p:ext uri="{BB962C8B-B14F-4D97-AF65-F5344CB8AC3E}">
        <p14:creationId xmlns="" xmlns:p14="http://schemas.microsoft.com/office/powerpoint/2010/main" val="4260492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5" r:id="rId3"/>
    <p:sldLayoutId id="2147483707" r:id="rId4"/>
    <p:sldLayoutId id="2147483708" r:id="rId5"/>
    <p:sldLayoutId id="2147483661" r:id="rId6"/>
    <p:sldLayoutId id="2147483663" r:id="rId7"/>
    <p:sldLayoutId id="2147483664" r:id="rId8"/>
    <p:sldLayoutId id="2147483665" r:id="rId9"/>
    <p:sldLayoutId id="2147483666" r:id="rId10"/>
    <p:sldLayoutId id="2147483667" r:id="rId11"/>
    <p:sldLayoutId id="2147483668" r:id="rId12"/>
    <p:sldLayoutId id="2147483673" r:id="rId13"/>
    <p:sldLayoutId id="2147483674" r:id="rId14"/>
    <p:sldLayoutId id="2147483675" r:id="rId15"/>
    <p:sldLayoutId id="2147483676" r:id="rId16"/>
    <p:sldLayoutId id="2147483677" r:id="rId17"/>
    <p:sldLayoutId id="2147483678" r:id="rId18"/>
    <p:sldLayoutId id="2147483660" r:id="rId19"/>
    <p:sldLayoutId id="2147483694" r:id="rId20"/>
    <p:sldLayoutId id="2147483655" r:id="rId21"/>
    <p:sldLayoutId id="2147483710" r:id="rId22"/>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pos="447" userDrawn="1">
          <p15:clr>
            <a:srgbClr val="F26B43"/>
          </p15:clr>
        </p15:guide>
        <p15:guide id="4" orient="horz" pos="800" userDrawn="1">
          <p15:clr>
            <a:srgbClr val="F26B43"/>
          </p15:clr>
        </p15:guide>
        <p15:guide id="5" orient="horz" pos="3395" userDrawn="1">
          <p15:clr>
            <a:srgbClr val="F26B43"/>
          </p15:clr>
        </p15:guide>
        <p15:guide id="6" pos="53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3372" y="437715"/>
            <a:ext cx="6379578" cy="911990"/>
          </a:xfrm>
          <a:prstGeom prst="rect">
            <a:avLst/>
          </a:prstGeom>
        </p:spPr>
        <p:txBody>
          <a:bodyPr vert="horz" lIns="0" tIns="0" rIns="0" bIns="0" rtlCol="0" anchor="b">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13372" y="1700809"/>
            <a:ext cx="7747060" cy="3672880"/>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p>
          <a:p>
            <a:pPr lvl="5"/>
            <a:r>
              <a:rPr lang="sv-SE" dirty="0" smtClean="0"/>
              <a:t>6</a:t>
            </a:r>
          </a:p>
          <a:p>
            <a:pPr lvl="6"/>
            <a:r>
              <a:rPr lang="sv-SE" dirty="0" smtClean="0"/>
              <a:t>7</a:t>
            </a:r>
          </a:p>
          <a:p>
            <a:pPr lvl="7"/>
            <a:r>
              <a:rPr lang="sv-SE" dirty="0" smtClean="0"/>
              <a:t>8</a:t>
            </a:r>
          </a:p>
          <a:p>
            <a:pPr lvl="8"/>
            <a:r>
              <a:rPr lang="sv-SE" dirty="0" smtClean="0"/>
              <a:t>9</a:t>
            </a:r>
            <a:endParaRPr lang="sv-SE" dirty="0"/>
          </a:p>
        </p:txBody>
      </p:sp>
      <p:sp>
        <p:nvSpPr>
          <p:cNvPr id="6" name="Platshållare för bildnummer 5"/>
          <p:cNvSpPr>
            <a:spLocks noGrp="1"/>
          </p:cNvSpPr>
          <p:nvPr>
            <p:ph type="sldNum" sz="quarter" idx="4"/>
          </p:nvPr>
        </p:nvSpPr>
        <p:spPr>
          <a:xfrm>
            <a:off x="711775" y="6337370"/>
            <a:ext cx="300683" cy="181154"/>
          </a:xfrm>
          <a:prstGeom prst="rect">
            <a:avLst/>
          </a:prstGeom>
        </p:spPr>
        <p:txBody>
          <a:bodyPr vert="horz" lIns="0" tIns="0" rIns="0" bIns="0" rtlCol="0" anchor="b">
            <a:noAutofit/>
          </a:bodyPr>
          <a:lstStyle>
            <a:lvl1pPr algn="r">
              <a:defRPr sz="900">
                <a:solidFill>
                  <a:schemeClr val="tx1"/>
                </a:solidFill>
              </a:defRPr>
            </a:lvl1pPr>
          </a:lstStyle>
          <a:p>
            <a:fld id="{E1886F89-4F1B-4009-B2B5-E581F1209212}" type="slidenum">
              <a:rPr lang="sv-SE" smtClean="0"/>
              <a:pPr/>
              <a:t>‹#›</a:t>
            </a:fld>
            <a:endParaRPr lang="sv-SE" dirty="0"/>
          </a:p>
        </p:txBody>
      </p:sp>
      <p:sp>
        <p:nvSpPr>
          <p:cNvPr id="4" name="Platshållare för datum 3"/>
          <p:cNvSpPr>
            <a:spLocks noGrp="1"/>
          </p:cNvSpPr>
          <p:nvPr>
            <p:ph type="dt" sz="half" idx="2"/>
          </p:nvPr>
        </p:nvSpPr>
        <p:spPr>
          <a:xfrm>
            <a:off x="1079408" y="6338524"/>
            <a:ext cx="784496" cy="180000"/>
          </a:xfrm>
          <a:prstGeom prst="rect">
            <a:avLst/>
          </a:prstGeom>
        </p:spPr>
        <p:txBody>
          <a:bodyPr vert="horz" lIns="0" tIns="0" rIns="0" bIns="0" rtlCol="0" anchor="b">
            <a:noAutofit/>
          </a:bodyPr>
          <a:lstStyle>
            <a:lvl1pPr algn="l">
              <a:defRPr sz="900">
                <a:solidFill>
                  <a:schemeClr val="tx1"/>
                </a:solidFill>
              </a:defRPr>
            </a:lvl1pPr>
          </a:lstStyle>
          <a:p>
            <a:fld id="{2BA25779-DADE-4B1C-A577-B3183EC3AF27}" type="datetime1">
              <a:rPr lang="sv-SE" smtClean="0"/>
              <a:pPr/>
              <a:t>2016-03-17</a:t>
            </a:fld>
            <a:endParaRPr lang="sv-SE" dirty="0"/>
          </a:p>
        </p:txBody>
      </p:sp>
      <p:sp>
        <p:nvSpPr>
          <p:cNvPr id="5" name="Platshållare för sidfot 4"/>
          <p:cNvSpPr>
            <a:spLocks noGrp="1"/>
          </p:cNvSpPr>
          <p:nvPr>
            <p:ph type="ftr" sz="quarter" idx="3"/>
          </p:nvPr>
        </p:nvSpPr>
        <p:spPr>
          <a:xfrm>
            <a:off x="2659968" y="6338524"/>
            <a:ext cx="3824064" cy="180000"/>
          </a:xfrm>
          <a:prstGeom prst="rect">
            <a:avLst/>
          </a:prstGeom>
        </p:spPr>
        <p:txBody>
          <a:bodyPr vert="horz" lIns="0" tIns="0" rIns="0" bIns="0" rtlCol="0" anchor="b">
            <a:noAutofit/>
          </a:bodyPr>
          <a:lstStyle>
            <a:lvl1pPr algn="ctr">
              <a:defRPr sz="1200">
                <a:solidFill>
                  <a:schemeClr val="tx1"/>
                </a:solidFill>
              </a:defRPr>
            </a:lvl1pPr>
          </a:lstStyle>
          <a:p>
            <a:endParaRPr lang="sv-SE" dirty="0"/>
          </a:p>
        </p:txBody>
      </p:sp>
      <p:sp>
        <p:nvSpPr>
          <p:cNvPr id="8" name="textruta 7"/>
          <p:cNvSpPr txBox="1"/>
          <p:nvPr userDrawn="1"/>
        </p:nvSpPr>
        <p:spPr>
          <a:xfrm>
            <a:off x="934943" y="6337370"/>
            <a:ext cx="144016" cy="230832"/>
          </a:xfrm>
          <a:prstGeom prst="rect">
            <a:avLst/>
          </a:prstGeom>
          <a:noFill/>
        </p:spPr>
        <p:txBody>
          <a:bodyPr wrap="square" rtlCol="0">
            <a:spAutoFit/>
          </a:bodyPr>
          <a:lstStyle/>
          <a:p>
            <a:r>
              <a:rPr lang="sv-SE" sz="900" dirty="0" smtClean="0">
                <a:solidFill>
                  <a:schemeClr val="tx1"/>
                </a:solidFill>
              </a:rPr>
              <a:t>.</a:t>
            </a:r>
            <a:endParaRPr lang="sv-SE" sz="900" dirty="0">
              <a:solidFill>
                <a:schemeClr val="tx1"/>
              </a:solidFill>
            </a:endParaRPr>
          </a:p>
        </p:txBody>
      </p:sp>
      <p:pic>
        <p:nvPicPr>
          <p:cNvPr id="9" name="Bildobjekt 8"/>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6831034" y="5951294"/>
            <a:ext cx="1629398" cy="549133"/>
          </a:xfrm>
          <a:prstGeom prst="rect">
            <a:avLst/>
          </a:prstGeom>
        </p:spPr>
      </p:pic>
      <p:sp>
        <p:nvSpPr>
          <p:cNvPr id="7" name="textruta 6"/>
          <p:cNvSpPr txBox="1"/>
          <p:nvPr userDrawn="1"/>
        </p:nvSpPr>
        <p:spPr>
          <a:xfrm>
            <a:off x="704997" y="6382083"/>
            <a:ext cx="153888" cy="138499"/>
          </a:xfrm>
          <a:prstGeom prst="rect">
            <a:avLst/>
          </a:prstGeom>
          <a:noFill/>
        </p:spPr>
        <p:txBody>
          <a:bodyPr wrap="none" lIns="0" tIns="0" rIns="0" bIns="0" rtlCol="0">
            <a:spAutoFit/>
          </a:bodyPr>
          <a:lstStyle/>
          <a:p>
            <a:r>
              <a:rPr lang="sv-SE" sz="900" dirty="0" smtClean="0"/>
              <a:t>Sid</a:t>
            </a:r>
            <a:endParaRPr lang="sv-SE" sz="900" dirty="0"/>
          </a:p>
        </p:txBody>
      </p:sp>
    </p:spTree>
    <p:extLst>
      <p:ext uri="{BB962C8B-B14F-4D97-AF65-F5344CB8AC3E}">
        <p14:creationId xmlns="" xmlns:p14="http://schemas.microsoft.com/office/powerpoint/2010/main" val="1272794691"/>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06" r:id="rId3"/>
  </p:sldLayoutIdLst>
  <p:hf hdr="0" ftr="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180000" indent="-180000" algn="l" defTabSz="914400" rtl="0" eaLnBrk="1" latinLnBrk="0" hangingPunct="1">
        <a:lnSpc>
          <a:spcPts val="2300"/>
        </a:lnSpc>
        <a:spcBef>
          <a:spcPts val="1400"/>
        </a:spcBef>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300"/>
        </a:lnSpc>
        <a:spcBef>
          <a:spcPts val="0"/>
        </a:spcBef>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447" userDrawn="1">
          <p15:clr>
            <a:srgbClr val="F26B43"/>
          </p15:clr>
        </p15:guide>
        <p15:guide id="3" pos="2880" userDrawn="1">
          <p15:clr>
            <a:srgbClr val="F26B43"/>
          </p15:clr>
        </p15:guide>
        <p15:guide id="4" pos="5333" userDrawn="1">
          <p15:clr>
            <a:srgbClr val="F26B43"/>
          </p15:clr>
        </p15:guide>
        <p15:guide id="5" orient="horz" pos="3395" userDrawn="1">
          <p15:clr>
            <a:srgbClr val="F26B43"/>
          </p15:clr>
        </p15:guide>
        <p15:guide id="6" orient="horz" pos="80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folkhalsomyndigheten.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http://www.folkhalsomyndigheten.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06272" y="2060848"/>
            <a:ext cx="7772400" cy="1470025"/>
          </a:xfrm>
        </p:spPr>
        <p:txBody>
          <a:bodyPr/>
          <a:lstStyle/>
          <a:p>
            <a:r>
              <a:rPr lang="sv-SE" dirty="0" smtClean="0"/>
              <a:t>Miljöchefsmötet </a:t>
            </a:r>
            <a:r>
              <a:rPr lang="sv-SE" dirty="0"/>
              <a:t>2016</a:t>
            </a:r>
            <a:r>
              <a:rPr lang="sv-SE" dirty="0" smtClean="0"/>
              <a:t/>
            </a:r>
            <a:br>
              <a:rPr lang="sv-SE" dirty="0" smtClean="0"/>
            </a:br>
            <a:endParaRPr lang="sv-SE" dirty="0"/>
          </a:p>
        </p:txBody>
      </p:sp>
      <p:sp>
        <p:nvSpPr>
          <p:cNvPr id="3" name="Underrubrik 2"/>
          <p:cNvSpPr>
            <a:spLocks noGrp="1"/>
          </p:cNvSpPr>
          <p:nvPr>
            <p:ph type="subTitle" idx="1"/>
          </p:nvPr>
        </p:nvSpPr>
        <p:spPr>
          <a:xfrm>
            <a:off x="706347" y="4005064"/>
            <a:ext cx="6400800" cy="838944"/>
          </a:xfrm>
        </p:spPr>
        <p:txBody>
          <a:bodyPr/>
          <a:lstStyle/>
          <a:p>
            <a:endParaRPr lang="sv-SE" dirty="0" smtClean="0"/>
          </a:p>
          <a:p>
            <a:r>
              <a:rPr lang="sv-SE" dirty="0" smtClean="0"/>
              <a:t>Anna </a:t>
            </a:r>
            <a:r>
              <a:rPr lang="sv-SE" dirty="0" smtClean="0"/>
              <a:t>Bessö</a:t>
            </a:r>
          </a:p>
          <a:p>
            <a:r>
              <a:rPr lang="sv-SE" dirty="0" smtClean="0"/>
              <a:t>Fredrik Haux</a:t>
            </a:r>
            <a:endParaRPr lang="sv-SE" dirty="0" smtClean="0"/>
          </a:p>
          <a:p>
            <a:endParaRPr lang="sv-SE" dirty="0" smtClean="0"/>
          </a:p>
        </p:txBody>
      </p:sp>
    </p:spTree>
    <p:extLst>
      <p:ext uri="{BB962C8B-B14F-4D97-AF65-F5344CB8AC3E}">
        <p14:creationId xmlns="" xmlns:p14="http://schemas.microsoft.com/office/powerpoint/2010/main" val="892871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Tillsynsvägledning om asylboenden</a:t>
            </a:r>
            <a:endParaRPr lang="sv-SE" dirty="0"/>
          </a:p>
        </p:txBody>
      </p:sp>
      <p:sp>
        <p:nvSpPr>
          <p:cNvPr id="3" name="Platshållare för innehåll 2"/>
          <p:cNvSpPr>
            <a:spLocks noGrp="1"/>
          </p:cNvSpPr>
          <p:nvPr>
            <p:ph idx="1"/>
          </p:nvPr>
        </p:nvSpPr>
        <p:spPr>
          <a:xfrm>
            <a:off x="711776" y="1970178"/>
            <a:ext cx="7746416" cy="4392488"/>
          </a:xfrm>
        </p:spPr>
        <p:txBody>
          <a:bodyPr/>
          <a:lstStyle/>
          <a:p>
            <a:r>
              <a:rPr lang="sv-SE" dirty="0" smtClean="0"/>
              <a:t>Under senaste året många frågor om tillsyn av asylboenden</a:t>
            </a:r>
          </a:p>
          <a:p>
            <a:r>
              <a:rPr lang="sv-SE" dirty="0" smtClean="0"/>
              <a:t>Ny vägledning om Migrationsverkets asylboenden sen årsskiftet</a:t>
            </a:r>
          </a:p>
          <a:p>
            <a:r>
              <a:rPr lang="sv-SE" dirty="0" smtClean="0"/>
              <a:t>Berör särskilda hälsorisker och vad som behöver kontrolleras i asylboenden</a:t>
            </a:r>
          </a:p>
          <a:p>
            <a:r>
              <a:rPr lang="sv-SE" dirty="0" smtClean="0"/>
              <a:t>Tillämpning av miljöbalkens regler om olägenhet för människors hälsa</a:t>
            </a:r>
          </a:p>
          <a:p>
            <a:r>
              <a:rPr lang="sv-SE" dirty="0" smtClean="0"/>
              <a:t>Information och vägledning på </a:t>
            </a:r>
            <a:r>
              <a:rPr lang="sv-SE" dirty="0">
                <a:hlinkClick r:id="rId3"/>
              </a:rPr>
              <a:t>www.folkhalsomyndigheten.se</a:t>
            </a:r>
            <a:endParaRPr lang="sv-SE" dirty="0"/>
          </a:p>
          <a:p>
            <a:r>
              <a:rPr lang="sv-SE" dirty="0" smtClean="0"/>
              <a:t>Seminarieserie</a:t>
            </a:r>
          </a:p>
          <a:p>
            <a:r>
              <a:rPr lang="sv-SE" dirty="0"/>
              <a:t>FAQ</a:t>
            </a:r>
          </a:p>
          <a:p>
            <a:endParaRPr lang="sv-SE" dirty="0" smtClean="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10</a:t>
            </a:fld>
            <a:endParaRPr lang="sv-SE" dirty="0"/>
          </a:p>
        </p:txBody>
      </p:sp>
    </p:spTree>
    <p:extLst>
      <p:ext uri="{BB962C8B-B14F-4D97-AF65-F5344CB8AC3E}">
        <p14:creationId xmlns="" xmlns:p14="http://schemas.microsoft.com/office/powerpoint/2010/main" val="251852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Vägledningen tar upp</a:t>
            </a:r>
            <a:endParaRPr lang="sv-SE" dirty="0"/>
          </a:p>
        </p:txBody>
      </p:sp>
      <p:sp>
        <p:nvSpPr>
          <p:cNvPr id="3" name="Platshållare för innehåll 2"/>
          <p:cNvSpPr>
            <a:spLocks noGrp="1"/>
          </p:cNvSpPr>
          <p:nvPr>
            <p:ph idx="1"/>
          </p:nvPr>
        </p:nvSpPr>
        <p:spPr>
          <a:xfrm>
            <a:off x="711776" y="1772816"/>
            <a:ext cx="7746416" cy="3805467"/>
          </a:xfrm>
        </p:spPr>
        <p:txBody>
          <a:bodyPr/>
          <a:lstStyle/>
          <a:p>
            <a:r>
              <a:rPr lang="sv-SE" dirty="0" smtClean="0"/>
              <a:t>Vad ett asylboende är</a:t>
            </a:r>
          </a:p>
          <a:p>
            <a:r>
              <a:rPr lang="sv-SE" dirty="0" smtClean="0"/>
              <a:t>Ansvar i tillsynen av asylboenden</a:t>
            </a:r>
          </a:p>
          <a:p>
            <a:r>
              <a:rPr lang="sv-SE" dirty="0" smtClean="0"/>
              <a:t>Om verksamhetsutövare</a:t>
            </a:r>
          </a:p>
          <a:p>
            <a:r>
              <a:rPr lang="sv-SE" dirty="0" smtClean="0"/>
              <a:t>Egenkontroll</a:t>
            </a:r>
          </a:p>
          <a:p>
            <a:r>
              <a:rPr lang="sv-SE" dirty="0" smtClean="0"/>
              <a:t>Tillsynsbesöket</a:t>
            </a:r>
          </a:p>
          <a:p>
            <a:r>
              <a:rPr lang="sv-SE" dirty="0" smtClean="0"/>
              <a:t>Systemtillsyn</a:t>
            </a:r>
          </a:p>
          <a:p>
            <a:r>
              <a:rPr lang="sv-SE" dirty="0" smtClean="0"/>
              <a:t>Problem med hög boendetäthet</a:t>
            </a: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11</a:t>
            </a:fld>
            <a:endParaRPr lang="sv-SE" dirty="0"/>
          </a:p>
        </p:txBody>
      </p:sp>
    </p:spTree>
    <p:extLst>
      <p:ext uri="{BB962C8B-B14F-4D97-AF65-F5344CB8AC3E}">
        <p14:creationId xmlns="" xmlns:p14="http://schemas.microsoft.com/office/powerpoint/2010/main" val="1876976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Vägledningen tar </a:t>
            </a:r>
            <a:r>
              <a:rPr lang="sv-SE" dirty="0" smtClean="0"/>
              <a:t>upp…, forts.</a:t>
            </a:r>
            <a:endParaRPr lang="sv-SE" dirty="0"/>
          </a:p>
        </p:txBody>
      </p:sp>
      <p:sp>
        <p:nvSpPr>
          <p:cNvPr id="3" name="Platshållare för innehåll 2"/>
          <p:cNvSpPr>
            <a:spLocks noGrp="1"/>
          </p:cNvSpPr>
          <p:nvPr>
            <p:ph idx="1"/>
          </p:nvPr>
        </p:nvSpPr>
        <p:spPr>
          <a:xfrm>
            <a:off x="688296" y="1700808"/>
            <a:ext cx="7746416" cy="3805467"/>
          </a:xfrm>
        </p:spPr>
        <p:txBody>
          <a:bodyPr/>
          <a:lstStyle/>
          <a:p>
            <a:r>
              <a:rPr lang="sv-SE" dirty="0" smtClean="0"/>
              <a:t>Luftkvalitet, ventilation, hälsorisker</a:t>
            </a:r>
          </a:p>
          <a:p>
            <a:r>
              <a:rPr lang="sv-SE" dirty="0" smtClean="0"/>
              <a:t>Städning, städbarhet, rengöring, tvätt</a:t>
            </a:r>
          </a:p>
          <a:p>
            <a:r>
              <a:rPr lang="sv-SE" dirty="0"/>
              <a:t>Hygien och hygienutrymmen</a:t>
            </a:r>
          </a:p>
          <a:p>
            <a:r>
              <a:rPr lang="sv-SE" dirty="0" smtClean="0"/>
              <a:t>Fukt och mikroorganismer – mögelproblematik</a:t>
            </a:r>
          </a:p>
          <a:p>
            <a:r>
              <a:rPr lang="sv-SE" dirty="0" smtClean="0"/>
              <a:t>Temperatur</a:t>
            </a:r>
          </a:p>
          <a:p>
            <a:r>
              <a:rPr lang="sv-SE" dirty="0" smtClean="0"/>
              <a:t>Skadedjur</a:t>
            </a:r>
          </a:p>
          <a:p>
            <a:r>
              <a:rPr lang="sv-SE" dirty="0" smtClean="0"/>
              <a:t>Radon</a:t>
            </a:r>
          </a:p>
          <a:p>
            <a:r>
              <a:rPr lang="sv-SE" dirty="0" smtClean="0"/>
              <a:t>Miljötobaksrök / passiv rökning</a:t>
            </a:r>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12</a:t>
            </a:fld>
            <a:endParaRPr lang="sv-SE" dirty="0"/>
          </a:p>
        </p:txBody>
      </p:sp>
    </p:spTree>
    <p:extLst>
      <p:ext uri="{BB962C8B-B14F-4D97-AF65-F5344CB8AC3E}">
        <p14:creationId xmlns="" xmlns:p14="http://schemas.microsoft.com/office/powerpoint/2010/main" val="184467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Seminarieserie om asylboenden</a:t>
            </a:r>
            <a:endParaRPr lang="sv-SE" dirty="0"/>
          </a:p>
        </p:txBody>
      </p:sp>
      <p:sp>
        <p:nvSpPr>
          <p:cNvPr id="3" name="Platshållare för innehåll 2"/>
          <p:cNvSpPr>
            <a:spLocks noGrp="1"/>
          </p:cNvSpPr>
          <p:nvPr>
            <p:ph idx="1"/>
          </p:nvPr>
        </p:nvSpPr>
        <p:spPr>
          <a:xfrm>
            <a:off x="711776" y="1916636"/>
            <a:ext cx="7746416" cy="3805467"/>
          </a:xfrm>
        </p:spPr>
        <p:txBody>
          <a:bodyPr/>
          <a:lstStyle/>
          <a:p>
            <a:r>
              <a:rPr lang="sv-SE" dirty="0" smtClean="0"/>
              <a:t>Pågår under våren. </a:t>
            </a:r>
          </a:p>
          <a:p>
            <a:r>
              <a:rPr lang="sv-SE" dirty="0" smtClean="0"/>
              <a:t>6 tillfällen-Stockholm (just nu), Malmö, Göteborg, Linköping, Östersund, Luleå</a:t>
            </a:r>
          </a:p>
          <a:p>
            <a:pPr>
              <a:spcAft>
                <a:spcPts val="600"/>
              </a:spcAft>
            </a:pPr>
            <a:r>
              <a:rPr lang="sv-SE" dirty="0" smtClean="0"/>
              <a:t>Innehåll</a:t>
            </a:r>
          </a:p>
          <a:p>
            <a:pPr lvl="1"/>
            <a:r>
              <a:rPr lang="sv-SE" sz="2000" dirty="0" err="1" smtClean="0"/>
              <a:t>Folkhälsomyndighetens</a:t>
            </a:r>
            <a:r>
              <a:rPr lang="sv-SE" sz="2000" dirty="0" smtClean="0"/>
              <a:t> </a:t>
            </a:r>
            <a:r>
              <a:rPr lang="sv-SE" sz="2000" dirty="0"/>
              <a:t>presenterar </a:t>
            </a:r>
            <a:r>
              <a:rPr lang="sv-SE" sz="2000" dirty="0" smtClean="0"/>
              <a:t>vägledningen</a:t>
            </a:r>
          </a:p>
          <a:p>
            <a:pPr lvl="1"/>
            <a:r>
              <a:rPr lang="sv-SE" sz="2000" dirty="0" smtClean="0"/>
              <a:t>Migrationsverket presenterar sin verksamhet</a:t>
            </a:r>
          </a:p>
          <a:p>
            <a:pPr lvl="1"/>
            <a:r>
              <a:rPr lang="sv-SE" sz="2000" dirty="0" smtClean="0"/>
              <a:t>Branschen beskriver sin verksamhet, att driva asylboenden</a:t>
            </a:r>
          </a:p>
          <a:p>
            <a:pPr lvl="1"/>
            <a:r>
              <a:rPr lang="sv-SE" sz="2000" dirty="0" smtClean="0"/>
              <a:t>Miljökontor presenterar sina erfarenheter från tillsyn</a:t>
            </a:r>
          </a:p>
          <a:p>
            <a:pPr lvl="1"/>
            <a:r>
              <a:rPr lang="sv-SE" sz="2000" dirty="0" smtClean="0"/>
              <a:t>Smittskyddet i regionen presenterar sig</a:t>
            </a:r>
          </a:p>
          <a:p>
            <a:pPr lvl="1"/>
            <a:r>
              <a:rPr lang="sv-SE" sz="2000" dirty="0" smtClean="0"/>
              <a:t>Möjlighet att ställa frågor och diskutera</a:t>
            </a:r>
          </a:p>
          <a:p>
            <a:pPr marL="0" indent="0">
              <a:buNone/>
            </a:pP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13</a:t>
            </a:fld>
            <a:endParaRPr lang="sv-SE" dirty="0"/>
          </a:p>
        </p:txBody>
      </p:sp>
    </p:spTree>
    <p:extLst>
      <p:ext uri="{BB962C8B-B14F-4D97-AF65-F5344CB8AC3E}">
        <p14:creationId xmlns="" xmlns:p14="http://schemas.microsoft.com/office/powerpoint/2010/main" val="1892793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indent="0"/>
            <a:r>
              <a:rPr lang="sv-SE" dirty="0"/>
              <a:t>V</a:t>
            </a:r>
            <a:r>
              <a:rPr lang="sv-SE" dirty="0" smtClean="0"/>
              <a:t>ägledning </a:t>
            </a:r>
            <a:r>
              <a:rPr lang="sv-SE" dirty="0"/>
              <a:t>om andra boenden för asylsökande</a:t>
            </a:r>
          </a:p>
        </p:txBody>
      </p:sp>
      <p:sp>
        <p:nvSpPr>
          <p:cNvPr id="3" name="Platshållare för innehåll 2"/>
          <p:cNvSpPr>
            <a:spLocks noGrp="1"/>
          </p:cNvSpPr>
          <p:nvPr>
            <p:ph idx="1"/>
          </p:nvPr>
        </p:nvSpPr>
        <p:spPr>
          <a:xfrm>
            <a:off x="702896" y="1628801"/>
            <a:ext cx="7746416" cy="4149686"/>
          </a:xfrm>
        </p:spPr>
        <p:txBody>
          <a:bodyPr/>
          <a:lstStyle/>
          <a:p>
            <a:pPr marL="0" indent="0">
              <a:buNone/>
            </a:pPr>
            <a:r>
              <a:rPr lang="sv-SE" b="1" dirty="0" smtClean="0"/>
              <a:t>Akuta korttidsboenden</a:t>
            </a:r>
            <a:br>
              <a:rPr lang="sv-SE" b="1" dirty="0" smtClean="0"/>
            </a:br>
            <a:endParaRPr lang="sv-SE" b="1" dirty="0"/>
          </a:p>
          <a:p>
            <a:r>
              <a:rPr lang="sv-SE" dirty="0" smtClean="0"/>
              <a:t>tillgång </a:t>
            </a:r>
            <a:r>
              <a:rPr lang="sv-SE" dirty="0"/>
              <a:t>till toaletter och hygienutrymmen</a:t>
            </a:r>
          </a:p>
          <a:p>
            <a:r>
              <a:rPr lang="sv-SE" dirty="0"/>
              <a:t>möjlighet till en god hygien</a:t>
            </a:r>
          </a:p>
          <a:p>
            <a:r>
              <a:rPr lang="sv-SE" dirty="0"/>
              <a:t>städning och rengöring, särskilt av hygienutrymmen</a:t>
            </a:r>
          </a:p>
          <a:p>
            <a:r>
              <a:rPr lang="sv-SE" dirty="0"/>
              <a:t>tvätt av textilier som bäddutrustning och handdukar</a:t>
            </a:r>
          </a:p>
          <a:p>
            <a:r>
              <a:rPr lang="sv-SE" dirty="0"/>
              <a:t>låg eller hög temperatur i boendet</a:t>
            </a:r>
          </a:p>
          <a:p>
            <a:r>
              <a:rPr lang="sv-SE" dirty="0"/>
              <a:t>skadedjur, främst vägglöss.</a:t>
            </a:r>
          </a:p>
          <a:p>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14</a:t>
            </a:fld>
            <a:endParaRPr lang="sv-SE" dirty="0"/>
          </a:p>
        </p:txBody>
      </p:sp>
    </p:spTree>
    <p:extLst>
      <p:ext uri="{BB962C8B-B14F-4D97-AF65-F5344CB8AC3E}">
        <p14:creationId xmlns="" xmlns:p14="http://schemas.microsoft.com/office/powerpoint/2010/main" val="294244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3572" y="173813"/>
            <a:ext cx="6379578" cy="911990"/>
          </a:xfrm>
        </p:spPr>
        <p:txBody>
          <a:bodyPr/>
          <a:lstStyle/>
          <a:p>
            <a:r>
              <a:rPr lang="sv-SE" dirty="0" smtClean="0"/>
              <a:t>Tillsyn av hem för ensamkommande barn</a:t>
            </a:r>
            <a:endParaRPr lang="sv-SE" dirty="0"/>
          </a:p>
        </p:txBody>
      </p:sp>
      <p:sp>
        <p:nvSpPr>
          <p:cNvPr id="3" name="Platshållare för innehåll 2"/>
          <p:cNvSpPr>
            <a:spLocks noGrp="1"/>
          </p:cNvSpPr>
          <p:nvPr>
            <p:ph idx="1"/>
          </p:nvPr>
        </p:nvSpPr>
        <p:spPr>
          <a:xfrm>
            <a:off x="711776" y="1340768"/>
            <a:ext cx="7746416" cy="3805467"/>
          </a:xfrm>
        </p:spPr>
        <p:txBody>
          <a:bodyPr/>
          <a:lstStyle/>
          <a:p>
            <a:r>
              <a:rPr lang="sv-SE" dirty="0" smtClean="0"/>
              <a:t>HVB och stödboende omfattas av miljöbalkens regler - tillsyn kan göras</a:t>
            </a:r>
          </a:p>
          <a:p>
            <a:r>
              <a:rPr lang="sv-SE" dirty="0"/>
              <a:t>Kontroll av verksamhetens </a:t>
            </a:r>
            <a:r>
              <a:rPr lang="sv-SE" dirty="0" smtClean="0"/>
              <a:t>egenkontroll</a:t>
            </a:r>
            <a:endParaRPr lang="sv-SE" dirty="0"/>
          </a:p>
          <a:p>
            <a:r>
              <a:rPr lang="sv-SE" dirty="0"/>
              <a:t>Ventilationen i sovrum, duschrum och andra gemensamma </a:t>
            </a:r>
            <a:r>
              <a:rPr lang="sv-SE" dirty="0" smtClean="0"/>
              <a:t>utrymmen</a:t>
            </a:r>
            <a:endParaRPr lang="sv-SE" dirty="0"/>
          </a:p>
          <a:p>
            <a:r>
              <a:rPr lang="sv-SE" dirty="0"/>
              <a:t>Städning och rengöring i sovrum, duschrum, toaletter och andra gemensamma </a:t>
            </a:r>
            <a:r>
              <a:rPr lang="sv-SE" dirty="0" smtClean="0"/>
              <a:t>utrymmen</a:t>
            </a:r>
            <a:endParaRPr lang="sv-SE" dirty="0"/>
          </a:p>
          <a:p>
            <a:r>
              <a:rPr lang="sv-SE" dirty="0"/>
              <a:t>Underhåll och skötsel av kök, duschrum, toaletter och andra gemensamma </a:t>
            </a:r>
            <a:r>
              <a:rPr lang="sv-SE" dirty="0" smtClean="0"/>
              <a:t>utrymmen</a:t>
            </a:r>
            <a:endParaRPr lang="sv-SE" dirty="0"/>
          </a:p>
          <a:p>
            <a:r>
              <a:rPr lang="sv-SE" dirty="0"/>
              <a:t>Om det finns fukt och </a:t>
            </a:r>
            <a:r>
              <a:rPr lang="sv-SE" dirty="0" smtClean="0"/>
              <a:t>mögelskador</a:t>
            </a:r>
            <a:endParaRPr lang="sv-SE" dirty="0"/>
          </a:p>
          <a:p>
            <a:r>
              <a:rPr lang="sv-SE" dirty="0"/>
              <a:t>Förutsättningar för att upprätthålla en bra hygien</a:t>
            </a:r>
            <a:r>
              <a:rPr lang="sv-SE" dirty="0" smtClean="0"/>
              <a:t>.</a:t>
            </a:r>
            <a:endParaRPr lang="sv-SE" dirty="0"/>
          </a:p>
          <a:p>
            <a:r>
              <a:rPr lang="sv-SE" dirty="0"/>
              <a:t>Kontroll av radonvärden i lokalerna.</a:t>
            </a:r>
          </a:p>
          <a:p>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15</a:t>
            </a:fld>
            <a:endParaRPr lang="sv-SE" dirty="0"/>
          </a:p>
        </p:txBody>
      </p:sp>
    </p:spTree>
    <p:extLst>
      <p:ext uri="{BB962C8B-B14F-4D97-AF65-F5344CB8AC3E}">
        <p14:creationId xmlns="" xmlns:p14="http://schemas.microsoft.com/office/powerpoint/2010/main" val="1035849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6379578" cy="541443"/>
          </a:xfrm>
        </p:spPr>
        <p:txBody>
          <a:bodyPr/>
          <a:lstStyle/>
          <a:p>
            <a:r>
              <a:rPr lang="sv-SE" sz="2800" dirty="0" smtClean="0"/>
              <a:t>NTP om inomhusmiljön i skolan</a:t>
            </a:r>
            <a:endParaRPr lang="sv-SE" sz="2800" dirty="0"/>
          </a:p>
        </p:txBody>
      </p:sp>
      <p:sp>
        <p:nvSpPr>
          <p:cNvPr id="3" name="Platshållare för innehåll 2"/>
          <p:cNvSpPr>
            <a:spLocks noGrp="1"/>
          </p:cNvSpPr>
          <p:nvPr>
            <p:ph idx="1"/>
          </p:nvPr>
        </p:nvSpPr>
        <p:spPr>
          <a:xfrm>
            <a:off x="711776" y="3455794"/>
            <a:ext cx="7746416" cy="2248675"/>
          </a:xfrm>
        </p:spPr>
        <p:txBody>
          <a:bodyPr/>
          <a:lstStyle/>
          <a:p>
            <a:pPr marL="0" indent="0">
              <a:buNone/>
            </a:pPr>
            <a:r>
              <a:rPr lang="sv-SE" b="1" dirty="0" smtClean="0"/>
              <a:t>MÅL</a:t>
            </a:r>
          </a:p>
          <a:p>
            <a:r>
              <a:rPr lang="sv-SE" dirty="0" smtClean="0"/>
              <a:t>Att många miljökontor skulle delta och utföra tillsyn på många skolor</a:t>
            </a:r>
          </a:p>
          <a:p>
            <a:r>
              <a:rPr lang="sv-SE" dirty="0" smtClean="0"/>
              <a:t>Att tillsynen skulle leda till att miljöbalkens krav gällande ventilation och städning på skolorna skulle uppfyllas</a:t>
            </a:r>
          </a:p>
          <a:p>
            <a:r>
              <a:rPr lang="sv-SE" dirty="0" smtClean="0"/>
              <a:t>Att projektet skulle förbättra inomhusmiljön för barn och ungdomar i landets skolor</a:t>
            </a: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16</a:t>
            </a:fld>
            <a:endParaRPr lang="sv-SE" dirty="0"/>
          </a:p>
        </p:txBody>
      </p:sp>
      <p:pic>
        <p:nvPicPr>
          <p:cNvPr id="7" name="Bildobjekt 6"/>
          <p:cNvPicPr>
            <a:picLocks noChangeAspect="1"/>
          </p:cNvPicPr>
          <p:nvPr/>
        </p:nvPicPr>
        <p:blipFill>
          <a:blip r:embed="rId3" cstate="print"/>
          <a:stretch>
            <a:fillRect/>
          </a:stretch>
        </p:blipFill>
        <p:spPr>
          <a:xfrm>
            <a:off x="4554608" y="1140340"/>
            <a:ext cx="3476371" cy="2315454"/>
          </a:xfrm>
          <a:prstGeom prst="rect">
            <a:avLst/>
          </a:prstGeom>
        </p:spPr>
      </p:pic>
    </p:spTree>
    <p:extLst>
      <p:ext uri="{BB962C8B-B14F-4D97-AF65-F5344CB8AC3E}">
        <p14:creationId xmlns="" xmlns:p14="http://schemas.microsoft.com/office/powerpoint/2010/main" val="1687399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22151" y="3969061"/>
            <a:ext cx="1628315" cy="1225831"/>
          </a:xfrm>
          <a:prstGeom prst="rect">
            <a:avLst/>
          </a:prstGeom>
        </p:spPr>
      </p:pic>
      <p:sp>
        <p:nvSpPr>
          <p:cNvPr id="2" name="Rubrik 1"/>
          <p:cNvSpPr>
            <a:spLocks noGrp="1"/>
          </p:cNvSpPr>
          <p:nvPr>
            <p:ph type="title"/>
          </p:nvPr>
        </p:nvSpPr>
        <p:spPr>
          <a:xfrm>
            <a:off x="826092" y="188640"/>
            <a:ext cx="6989153" cy="683993"/>
          </a:xfrm>
        </p:spPr>
        <p:txBody>
          <a:bodyPr/>
          <a:lstStyle/>
          <a:p>
            <a:r>
              <a:rPr lang="sv-SE" dirty="0" smtClean="0"/>
              <a:t/>
            </a:r>
            <a:br>
              <a:rPr lang="sv-SE" dirty="0" smtClean="0"/>
            </a:br>
            <a:r>
              <a:rPr lang="sv-SE" sz="2800" dirty="0" smtClean="0"/>
              <a:t>NTP om </a:t>
            </a:r>
            <a:r>
              <a:rPr lang="sv-SE" sz="2800" dirty="0"/>
              <a:t>i</a:t>
            </a:r>
            <a:r>
              <a:rPr lang="sv-SE" sz="2800" dirty="0" smtClean="0"/>
              <a:t>nomhusmiljön </a:t>
            </a:r>
            <a:r>
              <a:rPr lang="sv-SE" sz="2800" dirty="0"/>
              <a:t>i skolan</a:t>
            </a:r>
          </a:p>
        </p:txBody>
      </p:sp>
      <p:sp>
        <p:nvSpPr>
          <p:cNvPr id="3" name="Platshållare för innehåll 2"/>
          <p:cNvSpPr>
            <a:spLocks noGrp="1"/>
          </p:cNvSpPr>
          <p:nvPr>
            <p:ph idx="1"/>
          </p:nvPr>
        </p:nvSpPr>
        <p:spPr>
          <a:xfrm>
            <a:off x="826092" y="2060848"/>
            <a:ext cx="6534726" cy="3350068"/>
          </a:xfrm>
        </p:spPr>
        <p:txBody>
          <a:bodyPr/>
          <a:lstStyle/>
          <a:p>
            <a:r>
              <a:rPr lang="sv-SE" dirty="0"/>
              <a:t>Berörde barn och ungdomar mellan 7-18 år, grundskola, fritids, gymnasium</a:t>
            </a:r>
          </a:p>
          <a:p>
            <a:r>
              <a:rPr lang="sv-SE" dirty="0"/>
              <a:t>Stort intresse – 207 kommuner deltog!</a:t>
            </a:r>
          </a:p>
          <a:p>
            <a:r>
              <a:rPr lang="sv-SE" dirty="0"/>
              <a:t>2728 skolor tillsynats, nästan hälften av </a:t>
            </a:r>
            <a:br>
              <a:rPr lang="sv-SE" dirty="0"/>
            </a:br>
            <a:r>
              <a:rPr lang="sv-SE" dirty="0"/>
              <a:t>landets skolor</a:t>
            </a:r>
            <a:r>
              <a:rPr lang="sv-SE" dirty="0" smtClean="0"/>
              <a:t>!</a:t>
            </a:r>
          </a:p>
          <a:p>
            <a:r>
              <a:rPr lang="sv-SE" dirty="0" smtClean="0"/>
              <a:t>Fokus på ventilation och städning – påverkar</a:t>
            </a:r>
            <a:br>
              <a:rPr lang="sv-SE" dirty="0" smtClean="0"/>
            </a:br>
            <a:r>
              <a:rPr lang="sv-SE" dirty="0" smtClean="0"/>
              <a:t>luftkvalitet, partikelhalt, allergenhalt</a:t>
            </a:r>
            <a:endParaRPr lang="sv-SE" dirty="0"/>
          </a:p>
          <a:p>
            <a:r>
              <a:rPr lang="sv-SE" dirty="0" smtClean="0"/>
              <a:t>Kompletterande </a:t>
            </a:r>
            <a:r>
              <a:rPr lang="sv-SE" dirty="0"/>
              <a:t>tillsynsvägledning gällande </a:t>
            </a:r>
            <a:br>
              <a:rPr lang="sv-SE" dirty="0"/>
            </a:br>
            <a:r>
              <a:rPr lang="sv-SE" dirty="0" smtClean="0"/>
              <a:t>städning </a:t>
            </a:r>
            <a:r>
              <a:rPr lang="sv-SE" dirty="0"/>
              <a:t>och ventilation togs </a:t>
            </a:r>
            <a:r>
              <a:rPr lang="sv-SE" dirty="0" smtClean="0"/>
              <a:t>fram, </a:t>
            </a:r>
            <a:br>
              <a:rPr lang="sv-SE" dirty="0" smtClean="0"/>
            </a:br>
            <a:r>
              <a:rPr lang="sv-SE" dirty="0" smtClean="0"/>
              <a:t>t ex allmänna råd om städning</a:t>
            </a:r>
          </a:p>
          <a:p>
            <a:r>
              <a:rPr lang="sv-SE" dirty="0" smtClean="0"/>
              <a:t>Fem </a:t>
            </a:r>
            <a:r>
              <a:rPr lang="sv-SE" dirty="0"/>
              <a:t>seminarier över </a:t>
            </a:r>
            <a:r>
              <a:rPr lang="sv-SE" dirty="0" smtClean="0"/>
              <a:t>landet, film på webben</a:t>
            </a:r>
            <a:endParaRPr lang="sv-SE" dirty="0"/>
          </a:p>
          <a:p>
            <a:endParaRPr lang="sv-SE" dirty="0"/>
          </a:p>
        </p:txBody>
      </p:sp>
      <p:pic>
        <p:nvPicPr>
          <p:cNvPr id="7" name="Bildobjekt 6"/>
          <p:cNvPicPr>
            <a:picLocks noChangeAspect="1"/>
          </p:cNvPicPr>
          <p:nvPr/>
        </p:nvPicPr>
        <p:blipFill rotWithShape="1">
          <a:blip r:embed="rId4" cstate="print">
            <a:extLst>
              <a:ext uri="{28A0092B-C50C-407E-A947-70E740481C1C}">
                <a14:useLocalDpi xmlns="" xmlns:a14="http://schemas.microsoft.com/office/drawing/2010/main" val="0"/>
              </a:ext>
            </a:extLst>
          </a:blip>
          <a:srcRect l="9051" t="19551" r="10625" b="64700"/>
          <a:stretch/>
        </p:blipFill>
        <p:spPr>
          <a:xfrm>
            <a:off x="826092" y="1071557"/>
            <a:ext cx="6318701" cy="810090"/>
          </a:xfrm>
          <a:prstGeom prst="rect">
            <a:avLst/>
          </a:prstGeom>
        </p:spPr>
      </p:pic>
    </p:spTree>
    <p:extLst>
      <p:ext uri="{BB962C8B-B14F-4D97-AF65-F5344CB8AC3E}">
        <p14:creationId xmlns="" xmlns:p14="http://schemas.microsoft.com/office/powerpoint/2010/main" val="3000173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3372" y="437715"/>
            <a:ext cx="7603044" cy="911990"/>
          </a:xfrm>
        </p:spPr>
        <p:txBody>
          <a:bodyPr/>
          <a:lstStyle/>
          <a:p>
            <a:r>
              <a:rPr lang="sv-SE" sz="2800" dirty="0" smtClean="0"/>
              <a:t>Resultat från NTP </a:t>
            </a:r>
            <a:r>
              <a:rPr lang="sv-SE" sz="2800" dirty="0"/>
              <a:t>om inomhusmiljön i </a:t>
            </a:r>
            <a:r>
              <a:rPr lang="sv-SE" sz="2800" dirty="0" smtClean="0"/>
              <a:t>skolan</a:t>
            </a:r>
            <a:endParaRPr lang="sv-SE" sz="2800" dirty="0"/>
          </a:p>
        </p:txBody>
      </p:sp>
      <p:sp>
        <p:nvSpPr>
          <p:cNvPr id="3" name="Platshållare för innehåll 2"/>
          <p:cNvSpPr>
            <a:spLocks noGrp="1"/>
          </p:cNvSpPr>
          <p:nvPr>
            <p:ph idx="1"/>
          </p:nvPr>
        </p:nvSpPr>
        <p:spPr>
          <a:xfrm>
            <a:off x="711776" y="1772816"/>
            <a:ext cx="7748656" cy="4176464"/>
          </a:xfrm>
        </p:spPr>
        <p:txBody>
          <a:bodyPr/>
          <a:lstStyle/>
          <a:p>
            <a:r>
              <a:rPr lang="sv-SE" dirty="0" smtClean="0"/>
              <a:t>Egenkontroll/rutiner (lagkrav): städ 65% ok, ventilation 50% ok</a:t>
            </a:r>
          </a:p>
          <a:p>
            <a:r>
              <a:rPr lang="sv-SE" dirty="0" smtClean="0"/>
              <a:t>Städning/dammförekomst 80% ok, 20% dåligt eller ganska dåligt (dvs ca 550 inspekterade skolor undermålig städning)</a:t>
            </a:r>
          </a:p>
          <a:p>
            <a:r>
              <a:rPr lang="sv-SE" dirty="0" smtClean="0"/>
              <a:t>Ventilation/luftkvalitet 85% ok, 15% dåligt ganska </a:t>
            </a:r>
            <a:r>
              <a:rPr lang="sv-SE" dirty="0"/>
              <a:t>dåligt  </a:t>
            </a:r>
            <a:r>
              <a:rPr lang="sv-SE" dirty="0" smtClean="0"/>
              <a:t>      (drygt 400 inspekterade skolor undermålig ventilation)</a:t>
            </a:r>
          </a:p>
          <a:p>
            <a:r>
              <a:rPr lang="sv-SE" dirty="0" smtClean="0"/>
              <a:t>Obligatorisk </a:t>
            </a:r>
            <a:r>
              <a:rPr lang="sv-SE" dirty="0"/>
              <a:t>ventilationskontroll </a:t>
            </a:r>
            <a:r>
              <a:rPr lang="sv-SE" dirty="0" smtClean="0"/>
              <a:t>OVK </a:t>
            </a:r>
            <a:r>
              <a:rPr lang="sv-SE" dirty="0"/>
              <a:t>70% av skolorna godkända. </a:t>
            </a:r>
            <a:r>
              <a:rPr lang="sv-SE" dirty="0" smtClean="0"/>
              <a:t>(Boverket </a:t>
            </a:r>
            <a:r>
              <a:rPr lang="sv-SE" dirty="0"/>
              <a:t>2006 40% </a:t>
            </a:r>
            <a:r>
              <a:rPr lang="sv-SE" dirty="0" smtClean="0"/>
              <a:t>godkända)</a:t>
            </a:r>
            <a:endParaRPr lang="sv-SE" dirty="0"/>
          </a:p>
          <a:p>
            <a:r>
              <a:rPr lang="sv-SE" dirty="0"/>
              <a:t>Projektet lett till ökad tillsyn </a:t>
            </a:r>
            <a:r>
              <a:rPr lang="sv-SE" dirty="0">
                <a:sym typeface="Wingdings" panose="05000000000000000000" pitchFamily="2" charset="2"/>
              </a:rPr>
              <a:t></a:t>
            </a:r>
            <a:r>
              <a:rPr lang="sv-SE" dirty="0">
                <a:sym typeface="Wingdings"/>
              </a:rPr>
              <a:t> krav på åtgärder </a:t>
            </a:r>
            <a:r>
              <a:rPr lang="sv-SE" dirty="0">
                <a:sym typeface="Wingdings" panose="05000000000000000000" pitchFamily="2" charset="2"/>
              </a:rPr>
              <a:t></a:t>
            </a:r>
            <a:r>
              <a:rPr lang="sv-SE" dirty="0" smtClean="0">
                <a:sym typeface="Wingdings"/>
              </a:rPr>
              <a:t> bättre i</a:t>
            </a:r>
            <a:r>
              <a:rPr lang="sv-SE" dirty="0" smtClean="0"/>
              <a:t>nomhusmiljö </a:t>
            </a:r>
            <a:r>
              <a:rPr lang="sv-SE" dirty="0"/>
              <a:t>i landets skolor </a:t>
            </a:r>
            <a:r>
              <a:rPr lang="sv-SE" dirty="0" smtClean="0"/>
              <a:t>(förbättras </a:t>
            </a:r>
            <a:r>
              <a:rPr lang="sv-SE" dirty="0"/>
              <a:t>ytterligare med </a:t>
            </a:r>
            <a:r>
              <a:rPr lang="sv-SE" dirty="0" smtClean="0"/>
              <a:t>kravställande, </a:t>
            </a:r>
            <a:r>
              <a:rPr lang="sv-SE" dirty="0"/>
              <a:t>åtgärder och </a:t>
            </a:r>
            <a:r>
              <a:rPr lang="sv-SE" dirty="0" smtClean="0"/>
              <a:t>fortsatt </a:t>
            </a:r>
            <a:r>
              <a:rPr lang="sv-SE" dirty="0"/>
              <a:t>regelbunden </a:t>
            </a:r>
            <a:r>
              <a:rPr lang="sv-SE" dirty="0" smtClean="0"/>
              <a:t>tillsyn)</a:t>
            </a:r>
          </a:p>
          <a:p>
            <a:r>
              <a:rPr lang="sv-SE" dirty="0" smtClean="0"/>
              <a:t>Rapport </a:t>
            </a:r>
            <a:r>
              <a:rPr lang="sv-SE" dirty="0"/>
              <a:t>kan laddas ned från </a:t>
            </a:r>
            <a:r>
              <a:rPr lang="sv-SE" dirty="0" smtClean="0">
                <a:hlinkClick r:id="rId3"/>
              </a:rPr>
              <a:t>www.folkhalsomyndigheten.se</a:t>
            </a:r>
            <a:endParaRPr lang="sv-SE" dirty="0" smtClean="0"/>
          </a:p>
          <a:p>
            <a:pPr marL="0" indent="0">
              <a:buNone/>
            </a:pPr>
            <a:endParaRPr lang="sv-SE" dirty="0"/>
          </a:p>
          <a:p>
            <a:endParaRPr lang="sv-SE" dirty="0"/>
          </a:p>
          <a:p>
            <a:endParaRPr lang="sv-SE" dirty="0" smtClean="0"/>
          </a:p>
          <a:p>
            <a:pPr marL="0" indent="0">
              <a:buNone/>
            </a:pPr>
            <a:endParaRPr lang="sv-SE" dirty="0" smtClean="0"/>
          </a:p>
          <a:p>
            <a:pPr marL="0" indent="0">
              <a:buNone/>
            </a:pPr>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18</a:t>
            </a:fld>
            <a:endParaRPr lang="sv-SE" dirty="0"/>
          </a:p>
        </p:txBody>
      </p:sp>
    </p:spTree>
    <p:extLst>
      <p:ext uri="{BB962C8B-B14F-4D97-AF65-F5344CB8AC3E}">
        <p14:creationId xmlns="" xmlns:p14="http://schemas.microsoft.com/office/powerpoint/2010/main" val="122188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1776" y="173813"/>
            <a:ext cx="6954972" cy="911990"/>
          </a:xfrm>
        </p:spPr>
        <p:txBody>
          <a:bodyPr/>
          <a:lstStyle/>
          <a:p>
            <a:r>
              <a:rPr lang="sv-SE" dirty="0"/>
              <a:t>K</a:t>
            </a:r>
            <a:r>
              <a:rPr lang="sv-SE" dirty="0" smtClean="0"/>
              <a:t>ompetensutveckling av NTP-skola</a:t>
            </a:r>
            <a:endParaRPr lang="sv-SE" dirty="0"/>
          </a:p>
        </p:txBody>
      </p:sp>
      <p:sp>
        <p:nvSpPr>
          <p:cNvPr id="3" name="Platshållare för innehåll 2"/>
          <p:cNvSpPr>
            <a:spLocks noGrp="1"/>
          </p:cNvSpPr>
          <p:nvPr>
            <p:ph idx="1"/>
          </p:nvPr>
        </p:nvSpPr>
        <p:spPr/>
        <p:txBody>
          <a:bodyPr/>
          <a:lstStyle/>
          <a:p>
            <a:r>
              <a:rPr lang="sv-SE" dirty="0" smtClean="0"/>
              <a:t>Miljökontoren svarade på webbenkät före och efter projektet om sin kompetens gällande tillsyn av ventilation och städning</a:t>
            </a:r>
          </a:p>
          <a:p>
            <a:r>
              <a:rPr lang="sv-SE" dirty="0" smtClean="0"/>
              <a:t>80% av miljökontoren bedömde att deras kompetens att </a:t>
            </a:r>
            <a:r>
              <a:rPr lang="sv-SE" dirty="0" err="1" smtClean="0"/>
              <a:t>tillsyna</a:t>
            </a:r>
            <a:r>
              <a:rPr lang="sv-SE" dirty="0" smtClean="0"/>
              <a:t> städning hade förbättrats genom deltagandet i projektet</a:t>
            </a:r>
          </a:p>
          <a:p>
            <a:r>
              <a:rPr lang="sv-SE" dirty="0" smtClean="0"/>
              <a:t>70% bedömde att de blivit bättre på att </a:t>
            </a:r>
            <a:r>
              <a:rPr lang="sv-SE" dirty="0" err="1" smtClean="0"/>
              <a:t>tillsyna</a:t>
            </a:r>
            <a:r>
              <a:rPr lang="sv-SE" dirty="0" smtClean="0"/>
              <a:t> ventilation</a:t>
            </a:r>
          </a:p>
          <a:p>
            <a:r>
              <a:rPr lang="sv-SE" dirty="0" smtClean="0"/>
              <a:t>De som upplevde att deras sakkunskap var otillräcklig gällande städning i skolan minskade från 19% till 3% genom deltagande</a:t>
            </a:r>
          </a:p>
          <a:p>
            <a:r>
              <a:rPr lang="sv-SE" dirty="0" smtClean="0"/>
              <a:t>Motsvarande gällande ventilation, var från 28% till 12%</a:t>
            </a:r>
          </a:p>
          <a:p>
            <a:r>
              <a:rPr lang="sv-SE" dirty="0" smtClean="0"/>
              <a:t>Bättre förutsättningar för tillsyn av skolor</a:t>
            </a:r>
          </a:p>
          <a:p>
            <a:endParaRPr lang="sv-SE" dirty="0"/>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19</a:t>
            </a:fld>
            <a:endParaRPr lang="sv-SE" dirty="0"/>
          </a:p>
        </p:txBody>
      </p:sp>
    </p:spTree>
    <p:extLst>
      <p:ext uri="{BB962C8B-B14F-4D97-AF65-F5344CB8AC3E}">
        <p14:creationId xmlns="" xmlns:p14="http://schemas.microsoft.com/office/powerpoint/2010/main" val="1304638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txBox="1">
            <a:spLocks/>
          </p:cNvSpPr>
          <p:nvPr/>
        </p:nvSpPr>
        <p:spPr>
          <a:xfrm>
            <a:off x="683568" y="980728"/>
            <a:ext cx="7776864" cy="4896544"/>
          </a:xfrm>
          <a:prstGeom prst="rect">
            <a:avLst/>
          </a:prstGeom>
        </p:spPr>
        <p:txBody>
          <a:bodyPr vert="horz" lIns="0" tIns="0" rIns="0" bIns="0" rtlCol="0">
            <a:noAutofit/>
          </a:bodyPr>
          <a:lstStyle>
            <a:lvl1pPr marL="0" indent="0" algn="l" defTabSz="914400" rtl="0" eaLnBrk="1" latinLnBrk="0" hangingPunct="1">
              <a:lnSpc>
                <a:spcPts val="2300"/>
              </a:lnSpc>
              <a:spcBef>
                <a:spcPts val="1400"/>
              </a:spcBef>
              <a:buFont typeface="Tahoma" panose="020B0604030504040204" pitchFamily="34" charset="0"/>
              <a:buNone/>
              <a:tabLst/>
              <a:defRPr sz="2600" kern="1200">
                <a:solidFill>
                  <a:schemeClr val="tx1">
                    <a:tint val="75000"/>
                  </a:schemeClr>
                </a:solidFill>
                <a:latin typeface="+mn-lt"/>
                <a:ea typeface="+mn-ea"/>
                <a:cs typeface="+mn-cs"/>
              </a:defRPr>
            </a:lvl1pPr>
            <a:lvl2pPr marL="457200" indent="0" algn="ctr" defTabSz="914400" rtl="0" eaLnBrk="1" latinLnBrk="0" hangingPunct="1">
              <a:lnSpc>
                <a:spcPts val="2300"/>
              </a:lnSpc>
              <a:spcBef>
                <a:spcPts val="0"/>
              </a:spcBef>
              <a:buFont typeface="Arial" panose="020B0604020202020204" pitchFamily="34" charset="0"/>
              <a:buNone/>
              <a:tabLst/>
              <a:defRPr sz="1700" kern="1200">
                <a:solidFill>
                  <a:schemeClr val="tx1">
                    <a:tint val="75000"/>
                  </a:schemeClr>
                </a:solidFill>
                <a:latin typeface="+mn-lt"/>
                <a:ea typeface="+mn-ea"/>
                <a:cs typeface="+mn-cs"/>
              </a:defRPr>
            </a:lvl2pPr>
            <a:lvl3pPr marL="9144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3pPr>
            <a:lvl4pPr marL="13716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4pPr>
            <a:lvl5pPr marL="18288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5pPr>
            <a:lvl6pPr marL="22860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6pPr>
            <a:lvl7pPr marL="27432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7pPr>
            <a:lvl8pPr marL="32004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8pPr>
            <a:lvl9pPr marL="3657600" indent="0" algn="ctr" defTabSz="914400" rtl="0" eaLnBrk="1" latinLnBrk="0" hangingPunct="1">
              <a:lnSpc>
                <a:spcPts val="2300"/>
              </a:lnSpc>
              <a:spcBef>
                <a:spcPts val="0"/>
              </a:spcBef>
              <a:buFont typeface="Tahoma" panose="020B0604030504040204" pitchFamily="34" charset="0"/>
              <a:buNone/>
              <a:tabLst/>
              <a:defRPr sz="1500" kern="1200">
                <a:solidFill>
                  <a:schemeClr val="tx1">
                    <a:tint val="75000"/>
                  </a:schemeClr>
                </a:solidFill>
                <a:latin typeface="+mn-lt"/>
                <a:ea typeface="+mn-ea"/>
                <a:cs typeface="+mn-cs"/>
              </a:defRPr>
            </a:lvl9pPr>
          </a:lstStyle>
          <a:p>
            <a:pPr>
              <a:lnSpc>
                <a:spcPts val="3000"/>
              </a:lnSpc>
            </a:pPr>
            <a:r>
              <a:rPr lang="sv-SE" sz="2200" dirty="0"/>
              <a:t>Folkhälsomyndigheten är en nationell kunskapsmyndighet som arbetar för </a:t>
            </a:r>
            <a:r>
              <a:rPr lang="sv-SE" sz="2200" dirty="0" smtClean="0"/>
              <a:t>en bättre </a:t>
            </a:r>
            <a:r>
              <a:rPr lang="sv-SE" sz="2200" dirty="0"/>
              <a:t>folkhälsa. </a:t>
            </a:r>
            <a:r>
              <a:rPr lang="sv-SE" sz="2200" dirty="0" smtClean="0"/>
              <a:t/>
            </a:r>
            <a:br>
              <a:rPr lang="sv-SE" sz="2200" dirty="0" smtClean="0"/>
            </a:br>
            <a:r>
              <a:rPr lang="sv-SE" sz="2200" dirty="0" smtClean="0"/>
              <a:t/>
            </a:r>
            <a:br>
              <a:rPr lang="sv-SE" sz="2200" dirty="0" smtClean="0"/>
            </a:br>
            <a:r>
              <a:rPr lang="sv-SE" sz="2200" dirty="0" smtClean="0"/>
              <a:t>Det </a:t>
            </a:r>
            <a:r>
              <a:rPr lang="sv-SE" sz="2200" dirty="0"/>
              <a:t>gör myndigheten genom att utveckla och stödja samhällets arbete med att främja hälsa, förebygga ohälsa och skydda mot hälsohot. </a:t>
            </a:r>
            <a:r>
              <a:rPr lang="sv-SE" sz="2200" dirty="0" smtClean="0"/>
              <a:t/>
            </a:r>
            <a:br>
              <a:rPr lang="sv-SE" sz="2200" dirty="0" smtClean="0"/>
            </a:br>
            <a:r>
              <a:rPr lang="sv-SE" sz="2200" dirty="0" smtClean="0"/>
              <a:t/>
            </a:r>
            <a:br>
              <a:rPr lang="sv-SE" sz="2200" dirty="0" smtClean="0"/>
            </a:br>
            <a:r>
              <a:rPr lang="sv-SE" sz="2200" dirty="0" smtClean="0"/>
              <a:t>Vår </a:t>
            </a:r>
            <a:r>
              <a:rPr lang="sv-SE" sz="2200" dirty="0"/>
              <a:t>vision är en folkhälsa som stärker samhällets utveckling. </a:t>
            </a:r>
            <a:r>
              <a:rPr lang="sv-SE" sz="2200" dirty="0" smtClean="0"/>
              <a:t/>
            </a:r>
            <a:br>
              <a:rPr lang="sv-SE" sz="2200" dirty="0" smtClean="0"/>
            </a:br>
            <a:r>
              <a:rPr lang="sv-SE" sz="2200" dirty="0" smtClean="0"/>
              <a:t/>
            </a:r>
            <a:br>
              <a:rPr lang="sv-SE" sz="2200" dirty="0" smtClean="0"/>
            </a:br>
            <a:r>
              <a:rPr lang="sv-SE" sz="2200" dirty="0" smtClean="0"/>
              <a:t>För </a:t>
            </a:r>
            <a:r>
              <a:rPr lang="sv-SE" sz="2200" dirty="0"/>
              <a:t>ytterligare information besök gärna: www.folkhalsomyndigheten.se</a:t>
            </a:r>
          </a:p>
          <a:p>
            <a:pPr>
              <a:lnSpc>
                <a:spcPts val="3000"/>
              </a:lnSpc>
            </a:pPr>
            <a:r>
              <a:rPr lang="sv-SE" sz="2200" dirty="0" smtClean="0"/>
              <a:t/>
            </a:r>
            <a:br>
              <a:rPr lang="sv-SE" sz="2200" dirty="0" smtClean="0"/>
            </a:br>
            <a:endParaRPr lang="sv-SE" sz="2200" dirty="0"/>
          </a:p>
        </p:txBody>
      </p:sp>
    </p:spTree>
    <p:extLst>
      <p:ext uri="{BB962C8B-B14F-4D97-AF65-F5344CB8AC3E}">
        <p14:creationId xmlns="" xmlns:p14="http://schemas.microsoft.com/office/powerpoint/2010/main" val="257050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14158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pc="50" dirty="0" smtClean="0">
                <a:solidFill>
                  <a:srgbClr val="009284"/>
                </a:solidFill>
              </a:rPr>
              <a:t>För en god hälsa på lika villkor</a:t>
            </a:r>
            <a:endParaRPr lang="sv-SE" spc="50" dirty="0">
              <a:solidFill>
                <a:srgbClr val="009284"/>
              </a:solidFill>
            </a:endParaRPr>
          </a:p>
        </p:txBody>
      </p:sp>
      <p:sp>
        <p:nvSpPr>
          <p:cNvPr id="3" name="Platshållare för innehåll 2"/>
          <p:cNvSpPr>
            <a:spLocks noGrp="1"/>
          </p:cNvSpPr>
          <p:nvPr>
            <p:ph idx="1"/>
          </p:nvPr>
        </p:nvSpPr>
        <p:spPr>
          <a:xfrm>
            <a:off x="713372" y="1772816"/>
            <a:ext cx="7746416" cy="3621508"/>
          </a:xfrm>
        </p:spPr>
        <p:txBody>
          <a:bodyPr/>
          <a:lstStyle/>
          <a:p>
            <a:pPr marL="0" indent="0">
              <a:lnSpc>
                <a:spcPts val="2100"/>
              </a:lnSpc>
              <a:buNone/>
            </a:pPr>
            <a:r>
              <a:rPr lang="sv-SE" sz="1800" spc="50" dirty="0"/>
              <a:t>G</a:t>
            </a:r>
            <a:r>
              <a:rPr lang="sv-SE" sz="1800" spc="50" dirty="0" smtClean="0"/>
              <a:t>enom att ...</a:t>
            </a:r>
            <a:endParaRPr lang="sv-SE" sz="1800" spc="50" dirty="0"/>
          </a:p>
          <a:p>
            <a:pPr>
              <a:lnSpc>
                <a:spcPts val="2100"/>
              </a:lnSpc>
            </a:pPr>
            <a:r>
              <a:rPr lang="sv-SE" sz="1800" spc="50" dirty="0" smtClean="0"/>
              <a:t>följa </a:t>
            </a:r>
            <a:r>
              <a:rPr lang="sv-SE" sz="1800" spc="50" dirty="0"/>
              <a:t>befolkningens hälsoläge och de faktorer som </a:t>
            </a:r>
            <a:r>
              <a:rPr lang="sv-SE" sz="1800" spc="50" dirty="0" smtClean="0"/>
              <a:t>påverkar </a:t>
            </a:r>
          </a:p>
          <a:p>
            <a:pPr>
              <a:lnSpc>
                <a:spcPts val="2100"/>
              </a:lnSpc>
            </a:pPr>
            <a:r>
              <a:rPr lang="sv-SE" sz="1800" spc="50" dirty="0" smtClean="0"/>
              <a:t>bidra </a:t>
            </a:r>
            <a:r>
              <a:rPr lang="sv-SE" sz="1800" spc="50" dirty="0"/>
              <a:t>till ett effektivt smittskydd i landet </a:t>
            </a:r>
          </a:p>
          <a:p>
            <a:pPr>
              <a:lnSpc>
                <a:spcPts val="2100"/>
              </a:lnSpc>
            </a:pPr>
            <a:r>
              <a:rPr lang="sv-SE" sz="1800" spc="50" dirty="0" smtClean="0"/>
              <a:t>medverka </a:t>
            </a:r>
            <a:r>
              <a:rPr lang="sv-SE" sz="1800" spc="50" dirty="0"/>
              <a:t>till minskad negativ miljöpåverkan på människors hälsa</a:t>
            </a:r>
          </a:p>
          <a:p>
            <a:pPr>
              <a:lnSpc>
                <a:spcPts val="2100"/>
              </a:lnSpc>
            </a:pPr>
            <a:r>
              <a:rPr lang="sv-SE" sz="1800" spc="50" dirty="0" smtClean="0"/>
              <a:t>identifiera </a:t>
            </a:r>
            <a:r>
              <a:rPr lang="sv-SE" sz="1800" spc="50" dirty="0"/>
              <a:t>vilka folkhälsoområden som behöver effektiva insatser</a:t>
            </a:r>
          </a:p>
          <a:p>
            <a:pPr>
              <a:lnSpc>
                <a:spcPts val="2100"/>
              </a:lnSpc>
            </a:pPr>
            <a:r>
              <a:rPr lang="sv-SE" sz="1800" spc="50" dirty="0" smtClean="0"/>
              <a:t>utvärdera folkhälsoinsatser </a:t>
            </a:r>
          </a:p>
        </p:txBody>
      </p:sp>
      <p:sp>
        <p:nvSpPr>
          <p:cNvPr id="4" name="Platshållare för bildnummer 4"/>
          <p:cNvSpPr>
            <a:spLocks noGrp="1"/>
          </p:cNvSpPr>
          <p:nvPr>
            <p:ph type="sldNum" sz="quarter" idx="12"/>
          </p:nvPr>
        </p:nvSpPr>
        <p:spPr>
          <a:xfrm>
            <a:off x="711776" y="6337370"/>
            <a:ext cx="300683" cy="181154"/>
          </a:xfrm>
        </p:spPr>
        <p:txBody>
          <a:bodyPr/>
          <a:lstStyle/>
          <a:p>
            <a:fld id="{E1886F89-4F1B-4009-B2B5-E581F1209212}" type="slidenum">
              <a:rPr lang="sv-SE" smtClean="0"/>
              <a:pPr/>
              <a:t>3</a:t>
            </a:fld>
            <a:endParaRPr lang="sv-SE" dirty="0"/>
          </a:p>
        </p:txBody>
      </p:sp>
      <p:sp>
        <p:nvSpPr>
          <p:cNvPr id="6" name="textruta 5"/>
          <p:cNvSpPr txBox="1"/>
          <p:nvPr/>
        </p:nvSpPr>
        <p:spPr>
          <a:xfrm>
            <a:off x="662800" y="4509120"/>
            <a:ext cx="7365583" cy="646331"/>
          </a:xfrm>
          <a:prstGeom prst="rect">
            <a:avLst/>
          </a:prstGeom>
          <a:noFill/>
        </p:spPr>
        <p:txBody>
          <a:bodyPr wrap="square" rtlCol="0">
            <a:spAutoFit/>
          </a:bodyPr>
          <a:lstStyle/>
          <a:p>
            <a:r>
              <a:rPr lang="sv-SE" dirty="0" smtClean="0"/>
              <a:t>... bidrar Folkhälsomyndigheten till </a:t>
            </a:r>
            <a:r>
              <a:rPr lang="sv-SE" dirty="0"/>
              <a:t>de samhälleliga </a:t>
            </a:r>
            <a:r>
              <a:rPr lang="sv-SE" dirty="0" smtClean="0"/>
              <a:t>förutsättningarna för en </a:t>
            </a:r>
            <a:r>
              <a:rPr lang="sv-SE" dirty="0"/>
              <a:t>god hälsa på lika villkor </a:t>
            </a:r>
            <a:r>
              <a:rPr lang="sv-SE" dirty="0" smtClean="0"/>
              <a:t>för alla.</a:t>
            </a:r>
            <a:endParaRPr lang="sv-SE" dirty="0"/>
          </a:p>
        </p:txBody>
      </p:sp>
    </p:spTree>
    <p:extLst>
      <p:ext uri="{BB962C8B-B14F-4D97-AF65-F5344CB8AC3E}">
        <p14:creationId xmlns="" xmlns:p14="http://schemas.microsoft.com/office/powerpoint/2010/main" val="4197189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3" cstate="print">
            <a:clrChange>
              <a:clrFrom>
                <a:srgbClr val="355D72"/>
              </a:clrFrom>
              <a:clrTo>
                <a:srgbClr val="355D72">
                  <a:alpha val="0"/>
                </a:srgbClr>
              </a:clrTo>
            </a:clrChange>
            <a:lum bright="70000" contrast="-70000"/>
          </a:blip>
          <a:srcRect l="9050" t="12559" r="9050" b="37476"/>
          <a:stretch/>
        </p:blipFill>
        <p:spPr>
          <a:xfrm>
            <a:off x="711776" y="2553080"/>
            <a:ext cx="6768752" cy="2580916"/>
          </a:xfrm>
          <a:prstGeom prst="rect">
            <a:avLst/>
          </a:prstGeom>
        </p:spPr>
      </p:pic>
      <p:sp>
        <p:nvSpPr>
          <p:cNvPr id="2" name="Rubrik 1"/>
          <p:cNvSpPr>
            <a:spLocks noGrp="1"/>
          </p:cNvSpPr>
          <p:nvPr>
            <p:ph type="title"/>
          </p:nvPr>
        </p:nvSpPr>
        <p:spPr>
          <a:xfrm>
            <a:off x="713372" y="692696"/>
            <a:ext cx="6882964" cy="911990"/>
          </a:xfrm>
        </p:spPr>
        <p:txBody>
          <a:bodyPr/>
          <a:lstStyle/>
          <a:p>
            <a:r>
              <a:rPr lang="sv-SE" dirty="0" smtClean="0"/>
              <a:t>Uppdrag inom miljöhälsa</a:t>
            </a:r>
            <a:endParaRPr lang="sv-SE" sz="2400" b="0" dirty="0"/>
          </a:p>
        </p:txBody>
      </p:sp>
      <p:sp>
        <p:nvSpPr>
          <p:cNvPr id="3" name="Platshållare för innehåll 2"/>
          <p:cNvSpPr>
            <a:spLocks noGrp="1"/>
          </p:cNvSpPr>
          <p:nvPr>
            <p:ph idx="1"/>
          </p:nvPr>
        </p:nvSpPr>
        <p:spPr>
          <a:xfrm>
            <a:off x="711776" y="1844824"/>
            <a:ext cx="6954972" cy="3826104"/>
          </a:xfrm>
        </p:spPr>
        <p:txBody>
          <a:bodyPr/>
          <a:lstStyle/>
          <a:p>
            <a:r>
              <a:rPr lang="sv-SE" dirty="0" smtClean="0"/>
              <a:t>Upptäcka, förebygga och undanröja risker för hälsa och välbefinnande</a:t>
            </a:r>
          </a:p>
          <a:p>
            <a:r>
              <a:rPr lang="sv-SE" dirty="0" smtClean="0"/>
              <a:t>Förmedla kunskap om miljöns betydelse för hälsan och förse regeringen och statliga myndigheter med kunskaps- och beslutsunderlag</a:t>
            </a:r>
          </a:p>
          <a:p>
            <a:r>
              <a:rPr lang="sv-SE" dirty="0" smtClean="0"/>
              <a:t>Främja miljöns positiva påverkan på människors hälsa</a:t>
            </a:r>
          </a:p>
          <a:p>
            <a:r>
              <a:rPr lang="sv-SE" dirty="0" smtClean="0"/>
              <a:t>Miljöhälsoarbetet innefattar kemiska, mikrobiologiska och fysikaliska hälsorisker, samt risker förknippade med miljön, såsom otrygghet</a:t>
            </a:r>
          </a:p>
          <a:p>
            <a:endParaRPr lang="sv-SE" dirty="0" smtClean="0"/>
          </a:p>
          <a:p>
            <a:pPr marL="0" indent="0">
              <a:buNone/>
            </a:pPr>
            <a:endParaRPr lang="sv-SE" dirty="0"/>
          </a:p>
        </p:txBody>
      </p:sp>
    </p:spTree>
    <p:extLst>
      <p:ext uri="{BB962C8B-B14F-4D97-AF65-F5344CB8AC3E}">
        <p14:creationId xmlns="" xmlns:p14="http://schemas.microsoft.com/office/powerpoint/2010/main" val="3095550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1776" y="1700808"/>
            <a:ext cx="7245685" cy="3744416"/>
          </a:xfrm>
        </p:spPr>
        <p:txBody>
          <a:bodyPr/>
          <a:lstStyle/>
          <a:p>
            <a:pPr lvl="1">
              <a:lnSpc>
                <a:spcPct val="100000"/>
              </a:lnSpc>
              <a:spcBef>
                <a:spcPts val="900"/>
              </a:spcBef>
              <a:spcAft>
                <a:spcPts val="450"/>
              </a:spcAft>
              <a:buFont typeface="Wingdings" panose="05000000000000000000" pitchFamily="2" charset="2"/>
              <a:buChar char="§"/>
            </a:pPr>
            <a:r>
              <a:rPr lang="sv-SE" sz="2000" b="1" dirty="0"/>
              <a:t>Tillsynsvägleda</a:t>
            </a:r>
            <a:r>
              <a:rPr lang="sv-SE" sz="2000" dirty="0"/>
              <a:t> kommunernas miljö- och hälsoskyddsnämnder samt länsstyrelsen om miljöbalkens regler gällande hälsoskydd främst för inomhusmiljö, hygien och objektburen </a:t>
            </a:r>
            <a:r>
              <a:rPr lang="sv-SE" sz="2000" dirty="0" smtClean="0"/>
              <a:t>smitta</a:t>
            </a:r>
            <a:endParaRPr lang="sv-SE" sz="2000" dirty="0"/>
          </a:p>
          <a:p>
            <a:pPr lvl="1">
              <a:lnSpc>
                <a:spcPct val="100000"/>
              </a:lnSpc>
              <a:spcBef>
                <a:spcPts val="900"/>
              </a:spcBef>
              <a:spcAft>
                <a:spcPts val="450"/>
              </a:spcAft>
              <a:buFont typeface="Wingdings" panose="05000000000000000000" pitchFamily="2" charset="2"/>
              <a:buChar char="§"/>
            </a:pPr>
            <a:r>
              <a:rPr lang="sv-SE" sz="2000" dirty="0" smtClean="0"/>
              <a:t>Ge </a:t>
            </a:r>
            <a:r>
              <a:rPr lang="sv-SE" sz="2000" b="1" dirty="0"/>
              <a:t>kunskapsstöd</a:t>
            </a:r>
            <a:r>
              <a:rPr lang="sv-SE" sz="2000" dirty="0"/>
              <a:t> till myndigheter, regeringen och andra aktörer i frågor som gäller miljörelaterad </a:t>
            </a:r>
            <a:r>
              <a:rPr lang="sv-SE" sz="2000" dirty="0" smtClean="0"/>
              <a:t>hälsa och </a:t>
            </a:r>
            <a:r>
              <a:rPr lang="sv-SE" sz="2000" dirty="0"/>
              <a:t>samhällsplanering för god </a:t>
            </a:r>
            <a:r>
              <a:rPr lang="sv-SE" sz="2000" dirty="0" smtClean="0"/>
              <a:t>hälsa</a:t>
            </a:r>
            <a:endParaRPr lang="sv-SE" sz="2000" dirty="0"/>
          </a:p>
          <a:p>
            <a:pPr lvl="1">
              <a:lnSpc>
                <a:spcPct val="100000"/>
              </a:lnSpc>
              <a:spcBef>
                <a:spcPts val="900"/>
              </a:spcBef>
              <a:spcAft>
                <a:spcPts val="450"/>
              </a:spcAft>
              <a:buFont typeface="Wingdings" panose="05000000000000000000" pitchFamily="2" charset="2"/>
              <a:buChar char="§"/>
            </a:pPr>
            <a:r>
              <a:rPr lang="sv-SE" sz="2000" b="1" dirty="0"/>
              <a:t>Följa upp </a:t>
            </a:r>
            <a:r>
              <a:rPr lang="sv-SE" sz="2000" dirty="0"/>
              <a:t>miljöhälsans utveckling inom bl.a. miljömålsarbetet och folkhälsopolitikens målområde miljöer och </a:t>
            </a:r>
            <a:r>
              <a:rPr lang="sv-SE" sz="2000" dirty="0" smtClean="0"/>
              <a:t>produkter </a:t>
            </a:r>
            <a:endParaRPr lang="sv-SE" sz="2000" dirty="0"/>
          </a:p>
        </p:txBody>
      </p:sp>
      <p:sp>
        <p:nvSpPr>
          <p:cNvPr id="6" name="Rubrik 1"/>
          <p:cNvSpPr>
            <a:spLocks noGrp="1"/>
          </p:cNvSpPr>
          <p:nvPr>
            <p:ph type="title"/>
          </p:nvPr>
        </p:nvSpPr>
        <p:spPr>
          <a:xfrm>
            <a:off x="1088492" y="620688"/>
            <a:ext cx="6048672" cy="672777"/>
          </a:xfrm>
        </p:spPr>
        <p:txBody>
          <a:bodyPr/>
          <a:lstStyle/>
          <a:p>
            <a:r>
              <a:rPr lang="sv-SE" dirty="0" smtClean="0"/>
              <a:t>Metoder</a:t>
            </a:r>
            <a:endParaRPr lang="sv-SE" dirty="0"/>
          </a:p>
        </p:txBody>
      </p:sp>
      <p:sp>
        <p:nvSpPr>
          <p:cNvPr id="7" name="Platshållare för bildnummer 6"/>
          <p:cNvSpPr>
            <a:spLocks noGrp="1"/>
          </p:cNvSpPr>
          <p:nvPr>
            <p:ph type="sldNum" sz="quarter" idx="12"/>
          </p:nvPr>
        </p:nvSpPr>
        <p:spPr/>
        <p:txBody>
          <a:bodyPr/>
          <a:lstStyle/>
          <a:p>
            <a:fld id="{E1886F89-4F1B-4009-B2B5-E581F1209212}" type="slidenum">
              <a:rPr lang="sv-SE" smtClean="0"/>
              <a:pPr/>
              <a:t>5</a:t>
            </a:fld>
            <a:endParaRPr lang="sv-SE" dirty="0"/>
          </a:p>
        </p:txBody>
      </p:sp>
    </p:spTree>
    <p:extLst>
      <p:ext uri="{BB962C8B-B14F-4D97-AF65-F5344CB8AC3E}">
        <p14:creationId xmlns="" xmlns:p14="http://schemas.microsoft.com/office/powerpoint/2010/main" val="157328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Kunskapsstöd</a:t>
            </a:r>
            <a:endParaRPr lang="sv-SE" dirty="0"/>
          </a:p>
        </p:txBody>
      </p:sp>
      <p:sp>
        <p:nvSpPr>
          <p:cNvPr id="3" name="Platshållare för innehåll 2"/>
          <p:cNvSpPr>
            <a:spLocks noGrp="1"/>
          </p:cNvSpPr>
          <p:nvPr>
            <p:ph idx="1"/>
          </p:nvPr>
        </p:nvSpPr>
        <p:spPr>
          <a:xfrm>
            <a:off x="713372" y="1568221"/>
            <a:ext cx="4866740" cy="3805467"/>
          </a:xfrm>
        </p:spPr>
        <p:txBody>
          <a:bodyPr/>
          <a:lstStyle/>
          <a:p>
            <a:r>
              <a:rPr lang="sv-SE" dirty="0" smtClean="0"/>
              <a:t>Värmeböljor</a:t>
            </a:r>
          </a:p>
          <a:p>
            <a:pPr lvl="1"/>
            <a:r>
              <a:rPr lang="sv-SE" dirty="0" smtClean="0"/>
              <a:t>Bl.a. innehållandes vetenskapligt underbyggda råd för att motverka negativa hälsoeffekter av höga temperaturer samt instruktioner för hur dessa råd ska kommuniceras till allmänheten och via verksamheter vid en extrem händelse</a:t>
            </a:r>
          </a:p>
          <a:p>
            <a:r>
              <a:rPr lang="sv-SE" dirty="0" smtClean="0"/>
              <a:t>Medverkan i Boverkets och </a:t>
            </a:r>
            <a:r>
              <a:rPr lang="sv-SE" dirty="0" err="1" smtClean="0"/>
              <a:t>Moviums</a:t>
            </a:r>
            <a:r>
              <a:rPr lang="sv-SE" dirty="0" smtClean="0"/>
              <a:t> (SLUs) projekt om barns utemiljöer </a:t>
            </a:r>
          </a:p>
          <a:p>
            <a:r>
              <a:rPr lang="sv-SE" dirty="0" smtClean="0"/>
              <a:t>Medverkan i projekt om barn och unga i samhällsplaneringen tillsammans med Trafikverket och Boverket</a:t>
            </a:r>
          </a:p>
        </p:txBody>
      </p:sp>
      <p:sp>
        <p:nvSpPr>
          <p:cNvPr id="7" name="Platshållare för datum 6"/>
          <p:cNvSpPr>
            <a:spLocks noGrp="1"/>
          </p:cNvSpPr>
          <p:nvPr>
            <p:ph type="dt" sz="half" idx="10"/>
          </p:nvPr>
        </p:nvSpPr>
        <p:spPr/>
        <p:txBody>
          <a:bodyPr/>
          <a:lstStyle/>
          <a:p>
            <a:fld id="{27007481-9688-4AD8-A1E8-FFC6B58A09AB}" type="datetime1">
              <a:rPr lang="sv-SE" smtClean="0"/>
              <a:pPr/>
              <a:t>2016-03-17</a:t>
            </a:fld>
            <a:endParaRPr lang="sv-SE" dirty="0"/>
          </a:p>
        </p:txBody>
      </p:sp>
      <p:sp>
        <p:nvSpPr>
          <p:cNvPr id="6" name="Platshållare för bildnummer 5"/>
          <p:cNvSpPr>
            <a:spLocks noGrp="1"/>
          </p:cNvSpPr>
          <p:nvPr>
            <p:ph type="sldNum" sz="quarter" idx="12"/>
          </p:nvPr>
        </p:nvSpPr>
        <p:spPr/>
        <p:txBody>
          <a:bodyPr/>
          <a:lstStyle/>
          <a:p>
            <a:fld id="{E1886F89-4F1B-4009-B2B5-E581F1209212}" type="slidenum">
              <a:rPr lang="sv-SE" smtClean="0"/>
              <a:pPr/>
              <a:t>6</a:t>
            </a:fld>
            <a:endParaRPr lang="sv-SE" dirty="0"/>
          </a:p>
        </p:txBody>
      </p:sp>
      <p:pic>
        <p:nvPicPr>
          <p:cNvPr id="8" name="Bildobjekt 7"/>
          <p:cNvPicPr>
            <a:picLocks noChangeAspect="1"/>
          </p:cNvPicPr>
          <p:nvPr/>
        </p:nvPicPr>
        <p:blipFill rotWithShape="1">
          <a:blip r:embed="rId3" cstate="print"/>
          <a:srcRect l="29339" t="7230" r="30653" b="13033"/>
          <a:stretch/>
        </p:blipFill>
        <p:spPr>
          <a:xfrm rot="617705">
            <a:off x="5766391" y="1831827"/>
            <a:ext cx="2915469" cy="3268467"/>
          </a:xfrm>
          <a:prstGeom prst="rect">
            <a:avLst/>
          </a:prstGeom>
          <a:ln>
            <a:solidFill>
              <a:schemeClr val="bg1">
                <a:lumMod val="65000"/>
              </a:schemeClr>
            </a:solidFill>
          </a:ln>
          <a:effectLst>
            <a:softEdge rad="12700"/>
          </a:effectLst>
        </p:spPr>
      </p:pic>
    </p:spTree>
    <p:extLst>
      <p:ext uri="{BB962C8B-B14F-4D97-AF65-F5344CB8AC3E}">
        <p14:creationId xmlns="" xmlns:p14="http://schemas.microsoft.com/office/powerpoint/2010/main" val="266005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Uppföljning </a:t>
            </a:r>
            <a:endParaRPr lang="sv-SE" dirty="0"/>
          </a:p>
        </p:txBody>
      </p:sp>
      <p:sp>
        <p:nvSpPr>
          <p:cNvPr id="3" name="Platshållare för innehåll 2"/>
          <p:cNvSpPr>
            <a:spLocks noGrp="1"/>
          </p:cNvSpPr>
          <p:nvPr>
            <p:ph idx="1"/>
          </p:nvPr>
        </p:nvSpPr>
        <p:spPr>
          <a:xfrm>
            <a:off x="713371" y="1568221"/>
            <a:ext cx="5146722" cy="3805467"/>
          </a:xfrm>
        </p:spPr>
        <p:txBody>
          <a:bodyPr/>
          <a:lstStyle/>
          <a:p>
            <a:r>
              <a:rPr lang="sv-SE" dirty="0" smtClean="0"/>
              <a:t>Nationell miljöhälsoenkät</a:t>
            </a:r>
          </a:p>
          <a:p>
            <a:pPr lvl="1"/>
            <a:r>
              <a:rPr lang="sv-SE" dirty="0" smtClean="0"/>
              <a:t>Genomförs vart 4:e år, den senaste nu i våras, med frågor om besvär av och exponering för olika miljöfaktorer som buller, luftföroreningar, kemikalier, radon, solljus m.fl. </a:t>
            </a:r>
          </a:p>
          <a:p>
            <a:pPr lvl="1"/>
            <a:r>
              <a:rPr lang="sv-SE" dirty="0" smtClean="0"/>
              <a:t>Resultaten från 2015 års enkät rapporteras 2017</a:t>
            </a:r>
          </a:p>
          <a:p>
            <a:r>
              <a:rPr lang="sv-SE" dirty="0" smtClean="0"/>
              <a:t>Regeringsuppdrag om hur vi verkar för att nå miljömålen</a:t>
            </a:r>
          </a:p>
        </p:txBody>
      </p:sp>
      <p:grpSp>
        <p:nvGrpSpPr>
          <p:cNvPr id="5" name="Grupp 4"/>
          <p:cNvGrpSpPr>
            <a:grpSpLocks noChangeAspect="1"/>
          </p:cNvGrpSpPr>
          <p:nvPr/>
        </p:nvGrpSpPr>
        <p:grpSpPr>
          <a:xfrm>
            <a:off x="6216555" y="908720"/>
            <a:ext cx="2603917" cy="3610963"/>
            <a:chOff x="5665388" y="1578513"/>
            <a:chExt cx="3574848" cy="4957394"/>
          </a:xfrm>
        </p:grpSpPr>
        <p:pic>
          <p:nvPicPr>
            <p:cNvPr id="18" name="Picture 6" descr="MHR 2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60914" y="1578513"/>
              <a:ext cx="1878013" cy="22685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4" descr="MHR omslag till PP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36558" y="2569979"/>
              <a:ext cx="2239108" cy="267176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8" descr="mhr2009_omsla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rot="53021">
              <a:off x="5665388" y="3344879"/>
              <a:ext cx="2120900" cy="25161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Bildobjekt 11"/>
            <p:cNvPicPr>
              <a:picLocks noChangeAspect="1"/>
            </p:cNvPicPr>
            <p:nvPr/>
          </p:nvPicPr>
          <p:blipFill rotWithShape="1">
            <a:blip r:embed="rId6" cstate="print"/>
            <a:srcRect l="50450" t="52880" r="35600" b="21200"/>
            <a:stretch/>
          </p:blipFill>
          <p:spPr>
            <a:xfrm rot="32714">
              <a:off x="7007988" y="3943619"/>
              <a:ext cx="2232248" cy="2592288"/>
            </a:xfrm>
            <a:prstGeom prst="rect">
              <a:avLst/>
            </a:prstGeom>
            <a:ln>
              <a:noFill/>
            </a:ln>
            <a:effectLst>
              <a:outerShdw blurRad="292100" dist="139700" dir="2700000" algn="tl" rotWithShape="0">
                <a:srgbClr val="333333">
                  <a:alpha val="65000"/>
                </a:srgbClr>
              </a:outerShdw>
            </a:effectLst>
          </p:spPr>
        </p:pic>
      </p:grpSp>
      <p:pic>
        <p:nvPicPr>
          <p:cNvPr id="4" name="Bildobjekt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126199" y="4250606"/>
            <a:ext cx="2358162" cy="2358162"/>
          </a:xfrm>
          <a:prstGeom prst="rect">
            <a:avLst/>
          </a:prstGeom>
        </p:spPr>
      </p:pic>
    </p:spTree>
    <p:extLst>
      <p:ext uri="{BB962C8B-B14F-4D97-AF65-F5344CB8AC3E}">
        <p14:creationId xmlns="" xmlns:p14="http://schemas.microsoft.com/office/powerpoint/2010/main" val="21230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6520" y="323538"/>
            <a:ext cx="6379578" cy="911990"/>
          </a:xfrm>
        </p:spPr>
        <p:txBody>
          <a:bodyPr/>
          <a:lstStyle/>
          <a:p>
            <a:r>
              <a:rPr lang="sv-SE" dirty="0" smtClean="0"/>
              <a:t>Tillsynsvägledning</a:t>
            </a:r>
            <a:endParaRPr lang="sv-SE" dirty="0"/>
          </a:p>
        </p:txBody>
      </p:sp>
      <p:sp>
        <p:nvSpPr>
          <p:cNvPr id="3" name="Platshållare för innehåll 2"/>
          <p:cNvSpPr>
            <a:spLocks noGrp="1"/>
          </p:cNvSpPr>
          <p:nvPr>
            <p:ph idx="1"/>
          </p:nvPr>
        </p:nvSpPr>
        <p:spPr>
          <a:xfrm>
            <a:off x="682968" y="1412776"/>
            <a:ext cx="6162884" cy="4381059"/>
          </a:xfrm>
        </p:spPr>
        <p:txBody>
          <a:bodyPr/>
          <a:lstStyle/>
          <a:p>
            <a:pPr>
              <a:spcBef>
                <a:spcPts val="0"/>
              </a:spcBef>
            </a:pPr>
            <a:r>
              <a:rPr lang="sv-SE" dirty="0"/>
              <a:t>Allmänna </a:t>
            </a:r>
            <a:r>
              <a:rPr lang="sv-SE" dirty="0" smtClean="0"/>
              <a:t>råd, </a:t>
            </a:r>
            <a:r>
              <a:rPr lang="sv-SE" dirty="0"/>
              <a:t>handböcker, web, telefon, mail, </a:t>
            </a:r>
            <a:r>
              <a:rPr lang="sv-SE" dirty="0" smtClean="0"/>
              <a:t>nationella </a:t>
            </a:r>
            <a:r>
              <a:rPr lang="sv-SE" dirty="0"/>
              <a:t>tillsynsprojekt, länsstyrelseträffar </a:t>
            </a:r>
            <a:endParaRPr lang="sv-SE" dirty="0" smtClean="0"/>
          </a:p>
          <a:p>
            <a:pPr>
              <a:lnSpc>
                <a:spcPct val="100000"/>
              </a:lnSpc>
              <a:spcBef>
                <a:spcPts val="1200"/>
              </a:spcBef>
            </a:pPr>
            <a:r>
              <a:rPr lang="sv-SE" dirty="0"/>
              <a:t>Ny tillsynsvägledningsplan </a:t>
            </a:r>
            <a:r>
              <a:rPr lang="sv-SE" dirty="0" smtClean="0"/>
              <a:t>2016-2018</a:t>
            </a:r>
          </a:p>
          <a:p>
            <a:pPr lvl="1"/>
            <a:r>
              <a:rPr lang="sv-SE" dirty="0" smtClean="0"/>
              <a:t>Publicerades i december 2015, årlig uppdatering</a:t>
            </a:r>
          </a:p>
          <a:p>
            <a:pPr>
              <a:spcBef>
                <a:spcPts val="1200"/>
              </a:spcBef>
            </a:pPr>
            <a:r>
              <a:rPr lang="sv-SE" dirty="0" smtClean="0"/>
              <a:t>Vägledning om Migrationsverkets anläggningsboenden</a:t>
            </a:r>
          </a:p>
          <a:p>
            <a:pPr lvl="1"/>
            <a:r>
              <a:rPr lang="sv-SE" dirty="0" smtClean="0"/>
              <a:t>Information och vägledning på webben, seminarieserie</a:t>
            </a:r>
          </a:p>
          <a:p>
            <a:pPr>
              <a:spcBef>
                <a:spcPts val="1200"/>
              </a:spcBef>
            </a:pPr>
            <a:r>
              <a:rPr lang="sv-SE" dirty="0" smtClean="0"/>
              <a:t>Nationella tillsynsprojekt</a:t>
            </a:r>
            <a:endParaRPr lang="sv-SE" sz="1700" dirty="0" smtClean="0"/>
          </a:p>
          <a:p>
            <a:pPr lvl="1"/>
            <a:r>
              <a:rPr lang="sv-SE" dirty="0" smtClean="0"/>
              <a:t>Inomhusmiljön </a:t>
            </a:r>
            <a:r>
              <a:rPr lang="sv-SE" dirty="0"/>
              <a:t>i </a:t>
            </a:r>
            <a:r>
              <a:rPr lang="sv-SE" dirty="0" smtClean="0"/>
              <a:t>skolan </a:t>
            </a:r>
            <a:r>
              <a:rPr lang="sv-SE" dirty="0"/>
              <a:t>2015 </a:t>
            </a:r>
            <a:endParaRPr lang="sv-SE" dirty="0" smtClean="0"/>
          </a:p>
          <a:p>
            <a:r>
              <a:rPr lang="sv-SE" dirty="0" smtClean="0"/>
              <a:t>Översyn av allmänt råd om buller inomhus</a:t>
            </a:r>
          </a:p>
          <a:p>
            <a:pPr lvl="1"/>
            <a:r>
              <a:rPr lang="sv-SE" dirty="0" smtClean="0"/>
              <a:t>Översyn av ny forskning/evidens/praxis samt samordning med andra myndigheter, uppdaterat mätmetoder</a:t>
            </a:r>
          </a:p>
          <a:p>
            <a:pPr>
              <a:spcBef>
                <a:spcPts val="1200"/>
              </a:spcBef>
            </a:pPr>
            <a:r>
              <a:rPr lang="sv-SE" dirty="0" smtClean="0"/>
              <a:t>Revidering av vägledning rörande bassängbad</a:t>
            </a:r>
          </a:p>
        </p:txBody>
      </p:sp>
      <p:sp>
        <p:nvSpPr>
          <p:cNvPr id="4" name="Platshållare för datum 3"/>
          <p:cNvSpPr>
            <a:spLocks noGrp="1"/>
          </p:cNvSpPr>
          <p:nvPr>
            <p:ph type="dt" sz="half" idx="10"/>
          </p:nvPr>
        </p:nvSpPr>
        <p:spPr/>
        <p:txBody>
          <a:bodyPr/>
          <a:lstStyle/>
          <a:p>
            <a:fld id="{984524A8-C91B-4A8A-B76D-F187E92DF0C2}" type="datetime1">
              <a:rPr lang="sv-SE" smtClean="0"/>
              <a:pPr/>
              <a:t>2016-03-17</a:t>
            </a:fld>
            <a:endParaRPr lang="sv-SE" dirty="0"/>
          </a:p>
        </p:txBody>
      </p:sp>
      <p:sp>
        <p:nvSpPr>
          <p:cNvPr id="5" name="Platshållare för bildnummer 4"/>
          <p:cNvSpPr>
            <a:spLocks noGrp="1"/>
          </p:cNvSpPr>
          <p:nvPr>
            <p:ph type="sldNum" sz="quarter" idx="12"/>
          </p:nvPr>
        </p:nvSpPr>
        <p:spPr/>
        <p:txBody>
          <a:bodyPr/>
          <a:lstStyle/>
          <a:p>
            <a:fld id="{E1886F89-4F1B-4009-B2B5-E581F1209212}" type="slidenum">
              <a:rPr lang="sv-SE" smtClean="0"/>
              <a:pPr/>
              <a:t>8</a:t>
            </a:fld>
            <a:endParaRPr lang="sv-SE" dirty="0"/>
          </a:p>
        </p:txBody>
      </p:sp>
      <p:grpSp>
        <p:nvGrpSpPr>
          <p:cNvPr id="8" name="Grupp 7"/>
          <p:cNvGrpSpPr>
            <a:grpSpLocks noChangeAspect="1"/>
          </p:cNvGrpSpPr>
          <p:nvPr/>
        </p:nvGrpSpPr>
        <p:grpSpPr>
          <a:xfrm>
            <a:off x="6846614" y="1349705"/>
            <a:ext cx="1973858" cy="3859165"/>
            <a:chOff x="6198542" y="853968"/>
            <a:chExt cx="2985686" cy="5837428"/>
          </a:xfrm>
        </p:grpSpPr>
        <p:pic>
          <p:nvPicPr>
            <p:cNvPr id="7" name="Platshållare för innehåll 6"/>
            <p:cNvPicPr>
              <a:picLocks noChangeAspect="1"/>
            </p:cNvPicPr>
            <p:nvPr/>
          </p:nvPicPr>
          <p:blipFill>
            <a:blip r:embed="rId3" cstate="print"/>
            <a:stretch>
              <a:fillRect/>
            </a:stretch>
          </p:blipFill>
          <p:spPr>
            <a:xfrm rot="20905244">
              <a:off x="6198542" y="853968"/>
              <a:ext cx="2567447" cy="3805238"/>
            </a:xfrm>
            <a:prstGeom prst="rect">
              <a:avLst/>
            </a:prstGeom>
            <a:ln>
              <a:solidFill>
                <a:schemeClr val="tx1"/>
              </a:solidFill>
            </a:ln>
          </p:spPr>
        </p:pic>
        <p:pic>
          <p:nvPicPr>
            <p:cNvPr id="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58699">
              <a:off x="6260601" y="2736472"/>
              <a:ext cx="2923627" cy="3954924"/>
            </a:xfrm>
            <a:prstGeom prst="rect">
              <a:avLst/>
            </a:prstGeom>
            <a:solidFill>
              <a:srgbClr val="E2E2E2"/>
            </a:solidFill>
            <a:ln w="9525">
              <a:solidFill>
                <a:schemeClr val="tx1"/>
              </a:solidFill>
              <a:miter lim="800000"/>
              <a:headEnd/>
              <a:tailEnd/>
            </a:ln>
          </p:spPr>
        </p:pic>
      </p:grpSp>
    </p:spTree>
    <p:extLst>
      <p:ext uri="{BB962C8B-B14F-4D97-AF65-F5344CB8AC3E}">
        <p14:creationId xmlns="" xmlns:p14="http://schemas.microsoft.com/office/powerpoint/2010/main" val="89352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8296" y="0"/>
            <a:ext cx="7268080" cy="911990"/>
          </a:xfrm>
        </p:spPr>
        <p:txBody>
          <a:bodyPr/>
          <a:lstStyle/>
          <a:p>
            <a:r>
              <a:rPr lang="sv-SE" dirty="0" smtClean="0"/>
              <a:t>Tillsynsvägledningsplan 2016-2018</a:t>
            </a:r>
            <a:endParaRPr lang="sv-SE" dirty="0"/>
          </a:p>
        </p:txBody>
      </p:sp>
      <p:sp>
        <p:nvSpPr>
          <p:cNvPr id="7" name="Platshållare för innehåll 6"/>
          <p:cNvSpPr>
            <a:spLocks noGrp="1"/>
          </p:cNvSpPr>
          <p:nvPr>
            <p:ph idx="1"/>
          </p:nvPr>
        </p:nvSpPr>
        <p:spPr/>
        <p:txBody>
          <a:bodyPr/>
          <a:lstStyle/>
          <a:p>
            <a:endParaRPr lang="sv-SE"/>
          </a:p>
        </p:txBody>
      </p:sp>
      <p:graphicFrame>
        <p:nvGraphicFramePr>
          <p:cNvPr id="8" name="Platshållare för innehåll 5"/>
          <p:cNvGraphicFramePr>
            <a:graphicFrameLocks/>
          </p:cNvGraphicFramePr>
          <p:nvPr>
            <p:extLst>
              <p:ext uri="{D42A27DB-BD31-4B8C-83A1-F6EECF244321}">
                <p14:modId xmlns="" xmlns:p14="http://schemas.microsoft.com/office/powerpoint/2010/main" val="1148411294"/>
              </p:ext>
            </p:extLst>
          </p:nvPr>
        </p:nvGraphicFramePr>
        <p:xfrm>
          <a:off x="688296" y="1040796"/>
          <a:ext cx="8036688" cy="5515958"/>
        </p:xfrm>
        <a:graphic>
          <a:graphicData uri="http://schemas.openxmlformats.org/drawingml/2006/table">
            <a:tbl>
              <a:tblPr firstRow="1" bandRow="1">
                <a:tableStyleId>{5C22544A-7EE6-4342-B048-85BDC9FD1C3A}</a:tableStyleId>
              </a:tblPr>
              <a:tblGrid>
                <a:gridCol w="2435859"/>
                <a:gridCol w="4032785"/>
                <a:gridCol w="1568044"/>
              </a:tblGrid>
              <a:tr h="529844">
                <a:tc>
                  <a:txBody>
                    <a:bodyPr/>
                    <a:lstStyle/>
                    <a:p>
                      <a:pPr algn="ctr">
                        <a:lnSpc>
                          <a:spcPct val="100000"/>
                        </a:lnSpc>
                        <a:spcBef>
                          <a:spcPts val="300"/>
                        </a:spcBef>
                        <a:spcAft>
                          <a:spcPts val="300"/>
                        </a:spcAft>
                      </a:pPr>
                      <a:r>
                        <a:rPr lang="sv-SE"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Område</a:t>
                      </a:r>
                      <a:endParaRPr lang="sv-S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sv-SE" sz="20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Insatser</a:t>
                      </a:r>
                      <a:endParaRPr lang="sv-S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sv-SE" sz="2000" b="1"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År</a:t>
                      </a:r>
                      <a:endParaRPr lang="sv-SE"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125897">
                <a:tc>
                  <a:txBody>
                    <a:bodyPr/>
                    <a:lstStyle/>
                    <a:p>
                      <a:pP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Buller inomhus</a:t>
                      </a:r>
                    </a:p>
                  </a:txBody>
                  <a:tcPr marL="68580" marR="68580" marT="0" marB="0"/>
                </a:tc>
                <a:tc>
                  <a:txBody>
                    <a:bodyPr/>
                    <a:lstStyle/>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 fram kunskapsunderlag</a:t>
                      </a:r>
                    </a:p>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 över allmänna råd</a:t>
                      </a:r>
                    </a:p>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 över </a:t>
                      </a:r>
                      <a:r>
                        <a:rPr lang="sv-SE" sz="20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vägledningsmaterial</a:t>
                      </a:r>
                      <a:endPar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a:t>
                      </a:r>
                    </a:p>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2016–2017</a:t>
                      </a:r>
                    </a:p>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2017–2018</a:t>
                      </a:r>
                    </a:p>
                  </a:txBody>
                  <a:tcPr marL="68580" marR="68580" marT="0" marB="0"/>
                </a:tc>
              </a:tr>
              <a:tr h="1125897">
                <a:tc>
                  <a:txBody>
                    <a:bodyPr/>
                    <a:lstStyle/>
                    <a:p>
                      <a:pP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Bassängbad</a:t>
                      </a:r>
                    </a:p>
                  </a:txBody>
                  <a:tcPr marL="68580" marR="68580" marT="0" marB="0"/>
                </a:tc>
                <a:tc>
                  <a:txBody>
                    <a:bodyPr/>
                    <a:lstStyle/>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 fram kunskapsunderlag</a:t>
                      </a:r>
                    </a:p>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Se över allmänna råd</a:t>
                      </a:r>
                    </a:p>
                    <a:p>
                      <a:pPr algn="l">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Revidera </a:t>
                      </a:r>
                      <a:r>
                        <a:rPr lang="sv-SE" sz="2000"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vägledning</a:t>
                      </a:r>
                      <a:endPar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2016–2017</a:t>
                      </a:r>
                    </a:p>
                    <a:p>
                      <a:pPr algn="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2017–2018</a:t>
                      </a:r>
                    </a:p>
                    <a:p>
                      <a:pPr algn="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2018</a:t>
                      </a:r>
                    </a:p>
                  </a:txBody>
                  <a:tcPr marL="68580" marR="68580" marT="0" marB="0"/>
                </a:tc>
              </a:tr>
              <a:tr h="723791">
                <a:tc>
                  <a:txBody>
                    <a:bodyPr/>
                    <a:lstStyle/>
                    <a:p>
                      <a:pP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Fukt och mikroorganismer</a:t>
                      </a:r>
                    </a:p>
                  </a:txBody>
                  <a:tcPr marL="68580" marR="68580" marT="0" marB="0"/>
                </a:tc>
                <a:tc>
                  <a:txBody>
                    <a:bodyPr/>
                    <a:lstStyle/>
                    <a:p>
                      <a:pPr algn="l">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 fram vägledningsmaterial</a:t>
                      </a:r>
                    </a:p>
                    <a:p>
                      <a:pPr algn="l">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Arrangera seminarieserie</a:t>
                      </a:r>
                    </a:p>
                  </a:txBody>
                  <a:tcPr marL="68580" marR="68580" marT="0" marB="0"/>
                </a:tc>
                <a:tc>
                  <a:txBody>
                    <a:bodyPr/>
                    <a:lstStyle/>
                    <a:p>
                      <a:pPr algn="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a:t>
                      </a:r>
                    </a:p>
                    <a:p>
                      <a:pPr algn="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2017</a:t>
                      </a:r>
                    </a:p>
                  </a:txBody>
                  <a:tcPr marL="68580" marR="68580" marT="0" marB="0"/>
                </a:tc>
              </a:tr>
              <a:tr h="643369">
                <a:tc>
                  <a:txBody>
                    <a:bodyPr/>
                    <a:lstStyle/>
                    <a:p>
                      <a:pPr>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Migrationsverkets asylboenden</a:t>
                      </a:r>
                    </a:p>
                  </a:txBody>
                  <a:tcPr marL="68580" marR="68580" marT="0" marB="0"/>
                </a:tc>
                <a:tc>
                  <a:txBody>
                    <a:bodyPr/>
                    <a:lstStyle/>
                    <a:p>
                      <a:pPr algn="l">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Arrangera seminarieserie</a:t>
                      </a:r>
                    </a:p>
                  </a:txBody>
                  <a:tcPr marL="68580" marR="68580" marT="0" marB="0"/>
                </a:tc>
                <a:tc>
                  <a:txBody>
                    <a:bodyPr/>
                    <a:lstStyle/>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a:t>
                      </a:r>
                    </a:p>
                  </a:txBody>
                  <a:tcPr marL="68580" marR="68580" marT="0" marB="0"/>
                </a:tc>
              </a:tr>
              <a:tr h="1367160">
                <a:tc>
                  <a:txBody>
                    <a:bodyPr/>
                    <a:lstStyle/>
                    <a:p>
                      <a:pP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Uppföljning och utvärdering av den operativa tillsynen</a:t>
                      </a:r>
                    </a:p>
                  </a:txBody>
                  <a:tcPr marL="68580" marR="68580" marT="0" marB="0"/>
                </a:tc>
                <a:tc>
                  <a:txBody>
                    <a:bodyPr/>
                    <a:lstStyle/>
                    <a:p>
                      <a:pPr algn="l">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Initiera uppföljning och utvärdering</a:t>
                      </a:r>
                    </a:p>
                    <a:p>
                      <a:pPr algn="l">
                        <a:lnSpc>
                          <a:spcPct val="100000"/>
                        </a:lnSpc>
                        <a:spcBef>
                          <a:spcPts val="300"/>
                        </a:spcBef>
                        <a:spcAft>
                          <a:spcPts val="300"/>
                        </a:spcAft>
                      </a:pPr>
                      <a:r>
                        <a:rPr lang="sv-SE" sz="200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Göra löpande årlig uppföljning och utvärdering</a:t>
                      </a:r>
                    </a:p>
                  </a:txBody>
                  <a:tcPr marL="68580" marR="68580" marT="0" marB="0"/>
                </a:tc>
                <a:tc>
                  <a:txBody>
                    <a:bodyPr/>
                    <a:lstStyle/>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2016</a:t>
                      </a:r>
                    </a:p>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p>
                    <a:p>
                      <a:pPr algn="r">
                        <a:lnSpc>
                          <a:spcPct val="100000"/>
                        </a:lnSpc>
                        <a:spcBef>
                          <a:spcPts val="300"/>
                        </a:spcBef>
                        <a:spcAft>
                          <a:spcPts val="300"/>
                        </a:spcAft>
                      </a:pPr>
                      <a:r>
                        <a:rPr lang="sv-SE" sz="20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2017–2018</a:t>
                      </a:r>
                    </a:p>
                  </a:txBody>
                  <a:tcPr marL="68580" marR="68580" marT="0" marB="0"/>
                </a:tc>
              </a:tr>
            </a:tbl>
          </a:graphicData>
        </a:graphic>
      </p:graphicFrame>
    </p:spTree>
    <p:extLst>
      <p:ext uri="{BB962C8B-B14F-4D97-AF65-F5344CB8AC3E}">
        <p14:creationId xmlns="" xmlns:p14="http://schemas.microsoft.com/office/powerpoint/2010/main" val="853952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khälsomyndigheten blå">
  <a:themeElements>
    <a:clrScheme name="FoHM blå">
      <a:dk1>
        <a:sysClr val="windowText" lastClr="000000"/>
      </a:dk1>
      <a:lt1>
        <a:sysClr val="window" lastClr="FFFFFF"/>
      </a:lt1>
      <a:dk2>
        <a:srgbClr val="0065AC"/>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 xmlns:thm15="http://schemas.microsoft.com/office/thememl/2012/main" name="Blank med 18 färger.potx" id="{C62EF17E-C28B-46A0-8D8B-E8B385FBA123}" vid="{229482DD-D683-478D-83A4-46AD03B594E6}"/>
    </a:ext>
  </a:extLst>
</a:theme>
</file>

<file path=ppt/theme/theme2.xml><?xml version="1.0" encoding="utf-8"?>
<a:theme xmlns:a="http://schemas.openxmlformats.org/drawingml/2006/main" name="Folkhälsomyndigheten grön">
  <a:themeElements>
    <a:clrScheme name="FoHM grön">
      <a:dk1>
        <a:sysClr val="windowText" lastClr="000000"/>
      </a:dk1>
      <a:lt1>
        <a:sysClr val="window" lastClr="FFFFFF"/>
      </a:lt1>
      <a:dk2>
        <a:srgbClr val="009284"/>
      </a:dk2>
      <a:lt2>
        <a:srgbClr val="F8F8F8"/>
      </a:lt2>
      <a:accent1>
        <a:srgbClr val="E30613"/>
      </a:accent1>
      <a:accent2>
        <a:srgbClr val="951B81"/>
      </a:accent2>
      <a:accent3>
        <a:srgbClr val="009FE3"/>
      </a:accent3>
      <a:accent4>
        <a:srgbClr val="E6007E"/>
      </a:accent4>
      <a:accent5>
        <a:srgbClr val="95C11F"/>
      </a:accent5>
      <a:accent6>
        <a:srgbClr val="FDC300"/>
      </a:accent6>
      <a:hlink>
        <a:srgbClr val="5F5F5F"/>
      </a:hlink>
      <a:folHlink>
        <a:srgbClr val="919191"/>
      </a:folHlink>
    </a:clrScheme>
    <a:fontScheme name="Folkhälsomyndighete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Lst>
  <a:extLst>
    <a:ext uri="{05A4C25C-085E-4340-85A3-A5531E510DB2}">
      <thm15:themeFamily xmlns="" xmlns:thm15="http://schemas.microsoft.com/office/thememl/2012/main" name="Blank med 18 färger.potx" id="{C62EF17E-C28B-46A0-8D8B-E8B385FBA123}" vid="{2A0B1D9A-CB6E-42CC-B51C-69D11BFA74B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2228</TotalTime>
  <Words>2805</Words>
  <Application>Microsoft Office PowerPoint</Application>
  <PresentationFormat>On-screen Show (4:3)</PresentationFormat>
  <Paragraphs>406</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Folkhälsomyndigheten blå</vt:lpstr>
      <vt:lpstr>Folkhälsomyndigheten grön</vt:lpstr>
      <vt:lpstr>Miljöchefsmötet 2016 </vt:lpstr>
      <vt:lpstr>Slide 2</vt:lpstr>
      <vt:lpstr>För en god hälsa på lika villkor</vt:lpstr>
      <vt:lpstr>Uppdrag inom miljöhälsa</vt:lpstr>
      <vt:lpstr>Metoder</vt:lpstr>
      <vt:lpstr>Kunskapsstöd</vt:lpstr>
      <vt:lpstr>Uppföljning </vt:lpstr>
      <vt:lpstr>Tillsynsvägledning</vt:lpstr>
      <vt:lpstr>Tillsynsvägledningsplan 2016-2018</vt:lpstr>
      <vt:lpstr>Tillsynsvägledning om asylboenden</vt:lpstr>
      <vt:lpstr>Vägledningen tar upp</vt:lpstr>
      <vt:lpstr>Vägledningen tar upp…, forts.</vt:lpstr>
      <vt:lpstr>Seminarieserie om asylboenden</vt:lpstr>
      <vt:lpstr>Vägledning om andra boenden för asylsökande</vt:lpstr>
      <vt:lpstr>Tillsyn av hem för ensamkommande barn</vt:lpstr>
      <vt:lpstr>NTP om inomhusmiljön i skolan</vt:lpstr>
      <vt:lpstr> NTP om inomhusmiljön i skolan</vt:lpstr>
      <vt:lpstr>Resultat från NTP om inomhusmiljön i skolan</vt:lpstr>
      <vt:lpstr>Kompetensutveckling av NTP-skola</vt:lpstr>
      <vt:lpstr>Slide 20</vt:lpstr>
    </vt:vector>
  </TitlesOfParts>
  <Company>Folkhälsomyndigheten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Användarinstruktion och tips</dc:title>
  <dc:creator>Fredrik Haux</dc:creator>
  <cp:lastModifiedBy>Unn Werdenhoff</cp:lastModifiedBy>
  <cp:revision>138</cp:revision>
  <cp:lastPrinted>2015-11-11T09:10:48Z</cp:lastPrinted>
  <dcterms:created xsi:type="dcterms:W3CDTF">2015-10-01T08:55:13Z</dcterms:created>
  <dcterms:modified xsi:type="dcterms:W3CDTF">2016-03-17T10:05:32Z</dcterms:modified>
</cp:coreProperties>
</file>