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sldIdLst>
    <p:sldId id="273" r:id="rId7"/>
    <p:sldId id="296" r:id="rId8"/>
    <p:sldId id="267" r:id="rId9"/>
    <p:sldId id="270" r:id="rId10"/>
    <p:sldId id="311" r:id="rId11"/>
    <p:sldId id="269" r:id="rId12"/>
    <p:sldId id="268" r:id="rId13"/>
    <p:sldId id="307" r:id="rId14"/>
    <p:sldId id="308" r:id="rId15"/>
    <p:sldId id="281" r:id="rId16"/>
    <p:sldId id="314" r:id="rId17"/>
    <p:sldId id="312" r:id="rId18"/>
    <p:sldId id="313" r:id="rId19"/>
    <p:sldId id="297" r:id="rId20"/>
    <p:sldId id="271" r:id="rId21"/>
    <p:sldId id="310" r:id="rId22"/>
    <p:sldId id="299" r:id="rId23"/>
    <p:sldId id="300" r:id="rId24"/>
    <p:sldId id="309" r:id="rId25"/>
    <p:sldId id="306" r:id="rId26"/>
    <p:sldId id="315" r:id="rId27"/>
    <p:sldId id="274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6707F-901C-417C-A076-ED10FAE23B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F19769-5130-4A92-854D-8AB02AFD9B78}">
      <dgm:prSet/>
      <dgm:spPr/>
      <dgm:t>
        <a:bodyPr/>
        <a:lstStyle/>
        <a:p>
          <a:r>
            <a:rPr lang="en-US" dirty="0" err="1"/>
            <a:t>Hur</a:t>
          </a:r>
          <a:r>
            <a:rPr lang="en-US" dirty="0"/>
            <a:t> för vi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samtal</a:t>
          </a:r>
          <a:r>
            <a:rPr lang="en-US" dirty="0"/>
            <a:t> om </a:t>
          </a:r>
          <a:r>
            <a:rPr lang="en-US" dirty="0" err="1"/>
            <a:t>framtidens</a:t>
          </a:r>
          <a:r>
            <a:rPr lang="en-US" dirty="0"/>
            <a:t> </a:t>
          </a:r>
          <a:r>
            <a:rPr lang="en-US" dirty="0" err="1"/>
            <a:t>tillsyn</a:t>
          </a:r>
          <a:r>
            <a:rPr lang="en-US" dirty="0"/>
            <a:t>?</a:t>
          </a:r>
        </a:p>
      </dgm:t>
    </dgm:pt>
    <dgm:pt modelId="{D3AA8383-7459-49A1-ABDA-DE31A647B5C2}" type="parTrans" cxnId="{EF704C4E-30F4-4431-9414-FEF4848829C3}">
      <dgm:prSet/>
      <dgm:spPr/>
      <dgm:t>
        <a:bodyPr/>
        <a:lstStyle/>
        <a:p>
          <a:endParaRPr lang="en-US"/>
        </a:p>
      </dgm:t>
    </dgm:pt>
    <dgm:pt modelId="{81B3259A-2B3A-4B15-B100-6043CA643519}" type="sibTrans" cxnId="{EF704C4E-30F4-4431-9414-FEF4848829C3}">
      <dgm:prSet/>
      <dgm:spPr/>
      <dgm:t>
        <a:bodyPr/>
        <a:lstStyle/>
        <a:p>
          <a:endParaRPr lang="en-US"/>
        </a:p>
      </dgm:t>
    </dgm:pt>
    <dgm:pt modelId="{1D269B89-197E-48D0-8BC4-A3D2F3BF9715}">
      <dgm:prSet/>
      <dgm:spPr/>
      <dgm:t>
        <a:bodyPr/>
        <a:lstStyle/>
        <a:p>
          <a:r>
            <a:rPr lang="en-US"/>
            <a:t>Hur ser den ut?</a:t>
          </a:r>
        </a:p>
      </dgm:t>
    </dgm:pt>
    <dgm:pt modelId="{F39C49F4-9AB2-42B7-8DD3-EF3CCB5FAF0C}" type="parTrans" cxnId="{612E306C-B3F3-4B41-9F28-251DB37EBF67}">
      <dgm:prSet/>
      <dgm:spPr/>
      <dgm:t>
        <a:bodyPr/>
        <a:lstStyle/>
        <a:p>
          <a:endParaRPr lang="en-US"/>
        </a:p>
      </dgm:t>
    </dgm:pt>
    <dgm:pt modelId="{E4293715-E1A3-400A-B0CA-EBEBEFCF9242}" type="sibTrans" cxnId="{612E306C-B3F3-4B41-9F28-251DB37EBF67}">
      <dgm:prSet/>
      <dgm:spPr/>
      <dgm:t>
        <a:bodyPr/>
        <a:lstStyle/>
        <a:p>
          <a:endParaRPr lang="en-US"/>
        </a:p>
      </dgm:t>
    </dgm:pt>
    <dgm:pt modelId="{F6B199AF-A252-44B6-8608-69E260100606}" type="pres">
      <dgm:prSet presAssocID="{99C6707F-901C-417C-A076-ED10FAE23BA6}" presName="root" presStyleCnt="0">
        <dgm:presLayoutVars>
          <dgm:dir/>
          <dgm:resizeHandles val="exact"/>
        </dgm:presLayoutVars>
      </dgm:prSet>
      <dgm:spPr/>
    </dgm:pt>
    <dgm:pt modelId="{EE7117ED-3F14-4A96-BE1D-12FDE6A8F11D}" type="pres">
      <dgm:prSet presAssocID="{E3F19769-5130-4A92-854D-8AB02AFD9B78}" presName="compNode" presStyleCnt="0"/>
      <dgm:spPr/>
    </dgm:pt>
    <dgm:pt modelId="{DBC7C75B-5361-4C39-AD4D-C2C4B8CCBF63}" type="pres">
      <dgm:prSet presAssocID="{E3F19769-5130-4A92-854D-8AB02AFD9B78}" presName="bgRect" presStyleLbl="bgShp" presStyleIdx="0" presStyleCnt="2"/>
      <dgm:spPr/>
    </dgm:pt>
    <dgm:pt modelId="{41A8EA12-05AF-416A-952F-F12DE867F069}" type="pres">
      <dgm:prSet presAssocID="{E3F19769-5130-4A92-854D-8AB02AFD9B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fonlur"/>
        </a:ext>
      </dgm:extLst>
    </dgm:pt>
    <dgm:pt modelId="{D35D096E-52FC-4CAC-875A-1802ED0D8E43}" type="pres">
      <dgm:prSet presAssocID="{E3F19769-5130-4A92-854D-8AB02AFD9B78}" presName="spaceRect" presStyleCnt="0"/>
      <dgm:spPr/>
    </dgm:pt>
    <dgm:pt modelId="{287DA699-AB36-4BFB-9EC2-09F5D5B02467}" type="pres">
      <dgm:prSet presAssocID="{E3F19769-5130-4A92-854D-8AB02AFD9B78}" presName="parTx" presStyleLbl="revTx" presStyleIdx="0" presStyleCnt="2">
        <dgm:presLayoutVars>
          <dgm:chMax val="0"/>
          <dgm:chPref val="0"/>
        </dgm:presLayoutVars>
      </dgm:prSet>
      <dgm:spPr/>
    </dgm:pt>
    <dgm:pt modelId="{DE314A1E-E0E0-4E98-929B-EC54363440CD}" type="pres">
      <dgm:prSet presAssocID="{81B3259A-2B3A-4B15-B100-6043CA643519}" presName="sibTrans" presStyleCnt="0"/>
      <dgm:spPr/>
    </dgm:pt>
    <dgm:pt modelId="{7609D4A2-BB77-4BD7-951D-3DEDE059C6E4}" type="pres">
      <dgm:prSet presAssocID="{1D269B89-197E-48D0-8BC4-A3D2F3BF9715}" presName="compNode" presStyleCnt="0"/>
      <dgm:spPr/>
    </dgm:pt>
    <dgm:pt modelId="{AEFC7FBF-5DB0-440C-8E6A-180107DE541D}" type="pres">
      <dgm:prSet presAssocID="{1D269B89-197E-48D0-8BC4-A3D2F3BF9715}" presName="bgRect" presStyleLbl="bgShp" presStyleIdx="1" presStyleCnt="2"/>
      <dgm:spPr/>
    </dgm:pt>
    <dgm:pt modelId="{9839287D-C705-40F7-8CBB-AFADFCEC7BF2}" type="pres">
      <dgm:prSet presAssocID="{1D269B89-197E-48D0-8BC4-A3D2F3BF97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ssaregister"/>
        </a:ext>
      </dgm:extLst>
    </dgm:pt>
    <dgm:pt modelId="{FC3C4DB4-7E3E-49A9-A10F-B4BD560EC1FE}" type="pres">
      <dgm:prSet presAssocID="{1D269B89-197E-48D0-8BC4-A3D2F3BF9715}" presName="spaceRect" presStyleCnt="0"/>
      <dgm:spPr/>
    </dgm:pt>
    <dgm:pt modelId="{E93BDDE5-BAE8-416A-A2D4-0A72600A2612}" type="pres">
      <dgm:prSet presAssocID="{1D269B89-197E-48D0-8BC4-A3D2F3BF97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93455B-90E8-48C5-9486-9141438A0BCA}" type="presOf" srcId="{E3F19769-5130-4A92-854D-8AB02AFD9B78}" destId="{287DA699-AB36-4BFB-9EC2-09F5D5B02467}" srcOrd="0" destOrd="0" presId="urn:microsoft.com/office/officeart/2018/2/layout/IconVerticalSolidList"/>
    <dgm:cxn modelId="{612E306C-B3F3-4B41-9F28-251DB37EBF67}" srcId="{99C6707F-901C-417C-A076-ED10FAE23BA6}" destId="{1D269B89-197E-48D0-8BC4-A3D2F3BF9715}" srcOrd="1" destOrd="0" parTransId="{F39C49F4-9AB2-42B7-8DD3-EF3CCB5FAF0C}" sibTransId="{E4293715-E1A3-400A-B0CA-EBEBEFCF9242}"/>
    <dgm:cxn modelId="{EF704C4E-30F4-4431-9414-FEF4848829C3}" srcId="{99C6707F-901C-417C-A076-ED10FAE23BA6}" destId="{E3F19769-5130-4A92-854D-8AB02AFD9B78}" srcOrd="0" destOrd="0" parTransId="{D3AA8383-7459-49A1-ABDA-DE31A647B5C2}" sibTransId="{81B3259A-2B3A-4B15-B100-6043CA643519}"/>
    <dgm:cxn modelId="{DF1833D8-B721-44D2-A0FA-18D60D7FC510}" type="presOf" srcId="{99C6707F-901C-417C-A076-ED10FAE23BA6}" destId="{F6B199AF-A252-44B6-8608-69E260100606}" srcOrd="0" destOrd="0" presId="urn:microsoft.com/office/officeart/2018/2/layout/IconVerticalSolidList"/>
    <dgm:cxn modelId="{38D2A9F5-E1CA-47C8-9BB2-D224BF04ED72}" type="presOf" srcId="{1D269B89-197E-48D0-8BC4-A3D2F3BF9715}" destId="{E93BDDE5-BAE8-416A-A2D4-0A72600A2612}" srcOrd="0" destOrd="0" presId="urn:microsoft.com/office/officeart/2018/2/layout/IconVerticalSolidList"/>
    <dgm:cxn modelId="{D158E418-9E82-4E06-8B2B-04865E67A88E}" type="presParOf" srcId="{F6B199AF-A252-44B6-8608-69E260100606}" destId="{EE7117ED-3F14-4A96-BE1D-12FDE6A8F11D}" srcOrd="0" destOrd="0" presId="urn:microsoft.com/office/officeart/2018/2/layout/IconVerticalSolidList"/>
    <dgm:cxn modelId="{E5377318-4164-4BD8-A1F9-C6459DDC676E}" type="presParOf" srcId="{EE7117ED-3F14-4A96-BE1D-12FDE6A8F11D}" destId="{DBC7C75B-5361-4C39-AD4D-C2C4B8CCBF63}" srcOrd="0" destOrd="0" presId="urn:microsoft.com/office/officeart/2018/2/layout/IconVerticalSolidList"/>
    <dgm:cxn modelId="{73217E1E-81B5-407D-89CD-C53D891F63AE}" type="presParOf" srcId="{EE7117ED-3F14-4A96-BE1D-12FDE6A8F11D}" destId="{41A8EA12-05AF-416A-952F-F12DE867F069}" srcOrd="1" destOrd="0" presId="urn:microsoft.com/office/officeart/2018/2/layout/IconVerticalSolidList"/>
    <dgm:cxn modelId="{70C271B8-D05A-4852-A6D1-F1E370093704}" type="presParOf" srcId="{EE7117ED-3F14-4A96-BE1D-12FDE6A8F11D}" destId="{D35D096E-52FC-4CAC-875A-1802ED0D8E43}" srcOrd="2" destOrd="0" presId="urn:microsoft.com/office/officeart/2018/2/layout/IconVerticalSolidList"/>
    <dgm:cxn modelId="{12173225-1583-474C-B9F8-437C7FBA2BBC}" type="presParOf" srcId="{EE7117ED-3F14-4A96-BE1D-12FDE6A8F11D}" destId="{287DA699-AB36-4BFB-9EC2-09F5D5B02467}" srcOrd="3" destOrd="0" presId="urn:microsoft.com/office/officeart/2018/2/layout/IconVerticalSolidList"/>
    <dgm:cxn modelId="{190FFF10-2931-46C4-BB05-AAAEFFF60255}" type="presParOf" srcId="{F6B199AF-A252-44B6-8608-69E260100606}" destId="{DE314A1E-E0E0-4E98-929B-EC54363440CD}" srcOrd="1" destOrd="0" presId="urn:microsoft.com/office/officeart/2018/2/layout/IconVerticalSolidList"/>
    <dgm:cxn modelId="{3715A514-FD27-425D-8771-9CA1B27CA0F2}" type="presParOf" srcId="{F6B199AF-A252-44B6-8608-69E260100606}" destId="{7609D4A2-BB77-4BD7-951D-3DEDE059C6E4}" srcOrd="2" destOrd="0" presId="urn:microsoft.com/office/officeart/2018/2/layout/IconVerticalSolidList"/>
    <dgm:cxn modelId="{10140A1C-234F-4BD6-AE2D-56D856FDED4D}" type="presParOf" srcId="{7609D4A2-BB77-4BD7-951D-3DEDE059C6E4}" destId="{AEFC7FBF-5DB0-440C-8E6A-180107DE541D}" srcOrd="0" destOrd="0" presId="urn:microsoft.com/office/officeart/2018/2/layout/IconVerticalSolidList"/>
    <dgm:cxn modelId="{47AEFD7B-F03D-4336-AD50-336F1C37A28F}" type="presParOf" srcId="{7609D4A2-BB77-4BD7-951D-3DEDE059C6E4}" destId="{9839287D-C705-40F7-8CBB-AFADFCEC7BF2}" srcOrd="1" destOrd="0" presId="urn:microsoft.com/office/officeart/2018/2/layout/IconVerticalSolidList"/>
    <dgm:cxn modelId="{44C1BAA8-7100-402C-A868-8F134012219B}" type="presParOf" srcId="{7609D4A2-BB77-4BD7-951D-3DEDE059C6E4}" destId="{FC3C4DB4-7E3E-49A9-A10F-B4BD560EC1FE}" srcOrd="2" destOrd="0" presId="urn:microsoft.com/office/officeart/2018/2/layout/IconVerticalSolidList"/>
    <dgm:cxn modelId="{51FBE8E0-855B-499D-92C6-1082E38B383D}" type="presParOf" srcId="{7609D4A2-BB77-4BD7-951D-3DEDE059C6E4}" destId="{E93BDDE5-BAE8-416A-A2D4-0A72600A26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7C75B-5361-4C39-AD4D-C2C4B8CCBF63}">
      <dsp:nvSpPr>
        <dsp:cNvPr id="0" name=""/>
        <dsp:cNvSpPr/>
      </dsp:nvSpPr>
      <dsp:spPr>
        <a:xfrm>
          <a:off x="0" y="607522"/>
          <a:ext cx="9609825" cy="11215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8EA12-05AF-416A-952F-F12DE867F069}">
      <dsp:nvSpPr>
        <dsp:cNvPr id="0" name=""/>
        <dsp:cNvSpPr/>
      </dsp:nvSpPr>
      <dsp:spPr>
        <a:xfrm>
          <a:off x="339277" y="859877"/>
          <a:ext cx="616868" cy="6168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DA699-AB36-4BFB-9EC2-09F5D5B02467}">
      <dsp:nvSpPr>
        <dsp:cNvPr id="0" name=""/>
        <dsp:cNvSpPr/>
      </dsp:nvSpPr>
      <dsp:spPr>
        <a:xfrm>
          <a:off x="1295424" y="607522"/>
          <a:ext cx="8314400" cy="112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0" tIns="118700" rIns="118700" bIns="1187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Hur</a:t>
          </a:r>
          <a:r>
            <a:rPr lang="en-US" sz="2500" kern="1200" dirty="0"/>
            <a:t> för vi </a:t>
          </a:r>
          <a:r>
            <a:rPr lang="en-US" sz="2500" kern="1200" dirty="0" err="1"/>
            <a:t>ett</a:t>
          </a:r>
          <a:r>
            <a:rPr lang="en-US" sz="2500" kern="1200" dirty="0"/>
            <a:t> </a:t>
          </a:r>
          <a:r>
            <a:rPr lang="en-US" sz="2500" kern="1200" dirty="0" err="1"/>
            <a:t>samtal</a:t>
          </a:r>
          <a:r>
            <a:rPr lang="en-US" sz="2500" kern="1200" dirty="0"/>
            <a:t> om </a:t>
          </a:r>
          <a:r>
            <a:rPr lang="en-US" sz="2500" kern="1200" dirty="0" err="1"/>
            <a:t>framtidens</a:t>
          </a:r>
          <a:r>
            <a:rPr lang="en-US" sz="2500" kern="1200" dirty="0"/>
            <a:t> </a:t>
          </a:r>
          <a:r>
            <a:rPr lang="en-US" sz="2500" kern="1200" dirty="0" err="1"/>
            <a:t>tillsyn</a:t>
          </a:r>
          <a:r>
            <a:rPr lang="en-US" sz="2500" kern="1200" dirty="0"/>
            <a:t>?</a:t>
          </a:r>
        </a:p>
      </dsp:txBody>
      <dsp:txXfrm>
        <a:off x="1295424" y="607522"/>
        <a:ext cx="8314400" cy="1121579"/>
      </dsp:txXfrm>
    </dsp:sp>
    <dsp:sp modelId="{AEFC7FBF-5DB0-440C-8E6A-180107DE541D}">
      <dsp:nvSpPr>
        <dsp:cNvPr id="0" name=""/>
        <dsp:cNvSpPr/>
      </dsp:nvSpPr>
      <dsp:spPr>
        <a:xfrm>
          <a:off x="0" y="2009496"/>
          <a:ext cx="9609825" cy="11215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9287D-C705-40F7-8CBB-AFADFCEC7BF2}">
      <dsp:nvSpPr>
        <dsp:cNvPr id="0" name=""/>
        <dsp:cNvSpPr/>
      </dsp:nvSpPr>
      <dsp:spPr>
        <a:xfrm>
          <a:off x="339277" y="2261851"/>
          <a:ext cx="616868" cy="6168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BDDE5-BAE8-416A-A2D4-0A72600A2612}">
      <dsp:nvSpPr>
        <dsp:cNvPr id="0" name=""/>
        <dsp:cNvSpPr/>
      </dsp:nvSpPr>
      <dsp:spPr>
        <a:xfrm>
          <a:off x="1295424" y="2009496"/>
          <a:ext cx="8314400" cy="112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00" tIns="118700" rIns="118700" bIns="1187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Hur ser den ut?</a:t>
          </a:r>
        </a:p>
      </dsp:txBody>
      <dsp:txXfrm>
        <a:off x="1295424" y="2009496"/>
        <a:ext cx="8314400" cy="112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2023-03-23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ohlund@skl.s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5645EF6-5376-3A89-7022-2BB0E2E29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9" b="7842"/>
          <a:stretch/>
        </p:blipFill>
        <p:spPr>
          <a:xfrm>
            <a:off x="0" y="-85725"/>
            <a:ext cx="12192000" cy="6943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3CCEBD2-AB2B-EEAB-AB7C-F5B32FC2B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00" y="2048400"/>
            <a:ext cx="9890240" cy="1294240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sv-SE" dirty="0"/>
              <a:t>Blicken framåt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6E0484-988B-8944-4099-E9011EDE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4321920"/>
            <a:ext cx="9890240" cy="78856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v-SE" dirty="0"/>
              <a:t>Framtidsspaning om utmaningar och nytt sätt att arbeta</a:t>
            </a:r>
          </a:p>
        </p:txBody>
      </p:sp>
    </p:spTree>
    <p:extLst>
      <p:ext uri="{BB962C8B-B14F-4D97-AF65-F5344CB8AC3E}">
        <p14:creationId xmlns:p14="http://schemas.microsoft.com/office/powerpoint/2010/main" val="314645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42AC1-23FE-7504-21F8-801F0D50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16060"/>
            <a:ext cx="9609825" cy="1231392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E2B8B1-8256-B5FB-B2C8-1C1134B3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971550"/>
            <a:ext cx="9975192" cy="5162549"/>
          </a:xfrm>
        </p:spPr>
        <p:txBody>
          <a:bodyPr/>
          <a:lstStyle/>
          <a:p>
            <a:r>
              <a:rPr lang="sv-SE" sz="2200" dirty="0"/>
              <a:t>SKR avstyrker lagstadgade krav på </a:t>
            </a:r>
            <a:r>
              <a:rPr lang="sv-SE" sz="2200"/>
              <a:t>tillsynspersonal och </a:t>
            </a:r>
            <a:r>
              <a:rPr lang="sv-SE" sz="2200" dirty="0"/>
              <a:t>påpekar att detta inte bidrar till att förbättra kompetensen hos kommunerna utan endast ger staten möjlighet att bedriva </a:t>
            </a:r>
            <a:r>
              <a:rPr lang="sv-SE" sz="2200" b="1" dirty="0"/>
              <a:t>uppföljning</a:t>
            </a:r>
            <a:r>
              <a:rPr lang="sv-SE" sz="2200" dirty="0"/>
              <a:t>.</a:t>
            </a:r>
          </a:p>
          <a:p>
            <a:r>
              <a:rPr lang="sv-SE" sz="2200" dirty="0"/>
              <a:t>SKR avstyrker införandet av kriterier som medför krav på särskilda befattningar hos tillsynsmyndigheten eftersom detta kraftigt </a:t>
            </a:r>
            <a:r>
              <a:rPr lang="sv-SE" sz="2200" b="1" dirty="0"/>
              <a:t>försvårar</a:t>
            </a:r>
            <a:r>
              <a:rPr lang="sv-SE" sz="2200" dirty="0"/>
              <a:t> kommunernas möjligheter att hitta relevant och kompetent tillsynspersonal. </a:t>
            </a:r>
          </a:p>
          <a:p>
            <a:r>
              <a:rPr lang="sv-SE" sz="2200" dirty="0"/>
              <a:t>SKR anser att lagstadgade krav, på att myndigheter ska säkra kompetens, måste vara </a:t>
            </a:r>
            <a:r>
              <a:rPr lang="sv-SE" sz="2200" b="1" dirty="0"/>
              <a:t>generella</a:t>
            </a:r>
            <a:r>
              <a:rPr lang="sv-SE" sz="2200" dirty="0"/>
              <a:t> och inte detaljstyrande för att minimera risker för inlåsningseffekt av nya lösningar för att säkra kompetens.</a:t>
            </a:r>
          </a:p>
          <a:p>
            <a:r>
              <a:rPr lang="sv-SE" sz="2200" dirty="0"/>
              <a:t>SKR anser att en utvecklad digitalisering av tillsynen är </a:t>
            </a:r>
            <a:r>
              <a:rPr lang="sv-SE" sz="2200" b="1" dirty="0"/>
              <a:t>centralt</a:t>
            </a:r>
            <a:r>
              <a:rPr lang="sv-SE" sz="2200" dirty="0"/>
              <a:t> för att säkra kompetens och att detta måste synliggöras i redovisningen.</a:t>
            </a:r>
          </a:p>
          <a:p>
            <a:r>
              <a:rPr lang="sv-SE" sz="2200" dirty="0"/>
              <a:t>SKR föreslår att centrala tillsynsvägledande myndigheter ska få uppdrag i att </a:t>
            </a:r>
            <a:r>
              <a:rPr lang="sv-SE" sz="2200" b="1" dirty="0"/>
              <a:t>aktivt</a:t>
            </a:r>
            <a:r>
              <a:rPr lang="sv-SE" sz="2200" dirty="0"/>
              <a:t> stötta kommunal samverkan.</a:t>
            </a:r>
          </a:p>
          <a:p>
            <a:r>
              <a:rPr lang="sv-SE" sz="2200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57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16A6A-486F-73E2-0189-05D2FB94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sz="3700"/>
              <a:t>Kan vi göra mer än lagstadga kompetens?</a:t>
            </a:r>
          </a:p>
        </p:txBody>
      </p:sp>
      <p:pic>
        <p:nvPicPr>
          <p:cNvPr id="6" name="Platshållare för innehåll 5" descr="Man i Business Attire">
            <a:extLst>
              <a:ext uri="{FF2B5EF4-FFF2-40B4-BE49-F238E27FC236}">
                <a16:creationId xmlns:a16="http://schemas.microsoft.com/office/drawing/2014/main" id="{22CD8A2C-232A-C86C-FB72-74419D594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4853" y="2495203"/>
            <a:ext cx="2768583" cy="3738598"/>
          </a:xfrm>
        </p:spPr>
      </p:pic>
    </p:spTree>
    <p:extLst>
      <p:ext uri="{BB962C8B-B14F-4D97-AF65-F5344CB8AC3E}">
        <p14:creationId xmlns:p14="http://schemas.microsoft.com/office/powerpoint/2010/main" val="259976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14739-FAEC-4D95-C5E1-54AB551C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Tillsynens 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45D426-0674-4BC7-00A9-62E2B6E95C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b="1" dirty="0"/>
              <a:t>Tidigare</a:t>
            </a:r>
          </a:p>
          <a:p>
            <a:r>
              <a:rPr lang="sv-SE" dirty="0"/>
              <a:t>Tillsynen kan lösa allt</a:t>
            </a:r>
          </a:p>
          <a:p>
            <a:r>
              <a:rPr lang="sv-SE" dirty="0"/>
              <a:t>Förtroende är bra tillsyn är bättre</a:t>
            </a:r>
          </a:p>
          <a:p>
            <a:r>
              <a:rPr lang="sv-SE" dirty="0"/>
              <a:t>Detaljerade krav</a:t>
            </a:r>
          </a:p>
          <a:p>
            <a:r>
              <a:rPr lang="sv-SE" dirty="0"/>
              <a:t>Schablonstyrd</a:t>
            </a:r>
          </a:p>
          <a:p>
            <a:r>
              <a:rPr lang="sv-SE" dirty="0"/>
              <a:t>Lokal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09A4E3-581C-13A7-C594-FAAA0A3651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b="1" dirty="0"/>
              <a:t>Nu</a:t>
            </a:r>
          </a:p>
          <a:p>
            <a:r>
              <a:rPr lang="sv-SE" dirty="0"/>
              <a:t>Tillsynens roll ifrågasätts</a:t>
            </a:r>
          </a:p>
          <a:p>
            <a:r>
              <a:rPr lang="sv-SE" dirty="0"/>
              <a:t>Lärande tillsyn</a:t>
            </a:r>
          </a:p>
          <a:p>
            <a:r>
              <a:rPr lang="sv-SE" dirty="0"/>
              <a:t>Målstyrd</a:t>
            </a:r>
          </a:p>
          <a:p>
            <a:r>
              <a:rPr lang="sv-SE" dirty="0"/>
              <a:t>Riskstyrd</a:t>
            </a:r>
          </a:p>
          <a:p>
            <a:r>
              <a:rPr lang="sv-SE" dirty="0"/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17684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DF8F207-EEC2-1580-6328-B7951E19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 då/nu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24886E0-7846-13B4-09DC-A2A7F74B14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b="1" dirty="0"/>
              <a:t>Kompetens då</a:t>
            </a:r>
          </a:p>
          <a:p>
            <a:r>
              <a:rPr lang="sv-SE" dirty="0"/>
              <a:t>Ställa krav</a:t>
            </a:r>
          </a:p>
          <a:p>
            <a:r>
              <a:rPr lang="sv-SE" dirty="0"/>
              <a:t>Följa checklistor</a:t>
            </a:r>
          </a:p>
          <a:p>
            <a:r>
              <a:rPr lang="sv-SE" dirty="0"/>
              <a:t>Olika kompetens och status inom olika områden</a:t>
            </a:r>
          </a:p>
          <a:p>
            <a:r>
              <a:rPr lang="sv-SE" dirty="0"/>
              <a:t>Operativ tillsynsvägledning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38A5FE5-57DC-18F3-08BA-464E8F6646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b="1" dirty="0"/>
              <a:t>Kompetens nu</a:t>
            </a:r>
          </a:p>
          <a:p>
            <a:r>
              <a:rPr lang="sv-SE" dirty="0"/>
              <a:t>Bedömningsarbete</a:t>
            </a:r>
          </a:p>
          <a:p>
            <a:r>
              <a:rPr lang="sv-SE" dirty="0"/>
              <a:t>Flexibilitet</a:t>
            </a:r>
          </a:p>
          <a:p>
            <a:r>
              <a:rPr lang="sv-SE" dirty="0"/>
              <a:t>Lagstadgad kompetens</a:t>
            </a:r>
          </a:p>
          <a:p>
            <a:r>
              <a:rPr lang="sv-SE" dirty="0"/>
              <a:t>Målstyrd vägledning</a:t>
            </a:r>
          </a:p>
        </p:txBody>
      </p:sp>
    </p:spTree>
    <p:extLst>
      <p:ext uri="{BB962C8B-B14F-4D97-AF65-F5344CB8AC3E}">
        <p14:creationId xmlns:p14="http://schemas.microsoft.com/office/powerpoint/2010/main" val="282149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D599-4DA8-D939-C7EE-1C9FB8DC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 – annat 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2FDEAD-BDC3-E334-4FC9-F04B3B40BD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800" dirty="0"/>
              <a:t>Vad är kompetens?</a:t>
            </a:r>
          </a:p>
          <a:p>
            <a:r>
              <a:rPr lang="sv-SE" dirty="0"/>
              <a:t>Individs förmåga</a:t>
            </a:r>
          </a:p>
          <a:p>
            <a:pPr lvl="1"/>
            <a:r>
              <a:rPr lang="sv-SE" dirty="0"/>
              <a:t> att utföra en uppgift </a:t>
            </a:r>
          </a:p>
          <a:p>
            <a:pPr lvl="1"/>
            <a:r>
              <a:rPr lang="sv-SE" dirty="0"/>
              <a:t>genom att tillämpa kunskaper och färdigheter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AE63FD-CA44-21AD-8A31-3741E031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324" y="2494800"/>
            <a:ext cx="5325225" cy="3740400"/>
          </a:xfrm>
        </p:spPr>
        <p:txBody>
          <a:bodyPr/>
          <a:lstStyle/>
          <a:p>
            <a:pPr marL="30163" indent="0">
              <a:buNone/>
            </a:pPr>
            <a:r>
              <a:rPr lang="sv-SE" sz="2800" dirty="0"/>
              <a:t>Hur mycket kompetens behövs?</a:t>
            </a:r>
          </a:p>
          <a:p>
            <a:r>
              <a:rPr lang="sv-SE" dirty="0"/>
              <a:t>Kan vi minska bördan genom sättet vi använder kompetens?</a:t>
            </a:r>
          </a:p>
        </p:txBody>
      </p:sp>
    </p:spTree>
    <p:extLst>
      <p:ext uri="{BB962C8B-B14F-4D97-AF65-F5344CB8AC3E}">
        <p14:creationId xmlns:p14="http://schemas.microsoft.com/office/powerpoint/2010/main" val="405572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CF922-D593-0581-FB0D-8AEC257B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som aldrig gjort misstag, har aldrig provat något nytt.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484A0B-A2D4-B33D-DC6E-A75F21DC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3200" dirty="0"/>
          </a:p>
          <a:p>
            <a:r>
              <a:rPr lang="sv-SE" sz="3200" dirty="0"/>
              <a:t>Behövs inspektörer till allt?</a:t>
            </a:r>
          </a:p>
          <a:p>
            <a:r>
              <a:rPr lang="sv-SE" sz="3200" dirty="0"/>
              <a:t>Vad kan digitaliseringen egentligen lösa?</a:t>
            </a:r>
          </a:p>
          <a:p>
            <a:r>
              <a:rPr lang="sv-SE" sz="3200" dirty="0"/>
              <a:t>Vill vi effektivisera bort tjänster?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7" descr="Hjärna i huvud med hel fyllning">
            <a:extLst>
              <a:ext uri="{FF2B5EF4-FFF2-40B4-BE49-F238E27FC236}">
                <a16:creationId xmlns:a16="http://schemas.microsoft.com/office/drawing/2014/main" id="{58EE8418-978C-8F82-394C-0A573F57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91526" y="2616191"/>
            <a:ext cx="1314450" cy="1314450"/>
          </a:xfrm>
          <a:prstGeom prst="rect">
            <a:avLst/>
          </a:prstGeom>
        </p:spPr>
      </p:pic>
      <p:sp>
        <p:nvSpPr>
          <p:cNvPr id="5" name="Tankebubbla: moln 4">
            <a:extLst>
              <a:ext uri="{FF2B5EF4-FFF2-40B4-BE49-F238E27FC236}">
                <a16:creationId xmlns:a16="http://schemas.microsoft.com/office/drawing/2014/main" id="{F0E4BF6B-5195-458B-6B52-864B280DE337}"/>
              </a:ext>
            </a:extLst>
          </p:cNvPr>
          <p:cNvSpPr/>
          <p:nvPr/>
        </p:nvSpPr>
        <p:spPr>
          <a:xfrm>
            <a:off x="9563101" y="1295411"/>
            <a:ext cx="2514600" cy="1476364"/>
          </a:xfrm>
          <a:prstGeom prst="cloudCallout">
            <a:avLst>
              <a:gd name="adj1" fmla="val -53986"/>
              <a:gd name="adj2" fmla="val 682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Galenskap är att göra samma sak om och om igen och förvänta sig olika resultat,</a:t>
            </a:r>
          </a:p>
        </p:txBody>
      </p:sp>
    </p:spTree>
    <p:extLst>
      <p:ext uri="{BB962C8B-B14F-4D97-AF65-F5344CB8AC3E}">
        <p14:creationId xmlns:p14="http://schemas.microsoft.com/office/powerpoint/2010/main" val="117606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F94F5-0C1D-452F-2235-529AC417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Flytta kompetensen där den gör större nytta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F95861-96E5-0C9F-3696-0B6CC66D8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i="1" dirty="0"/>
              <a:t>Spelar tillsynen en roll i alla processer?</a:t>
            </a:r>
          </a:p>
          <a:p>
            <a:r>
              <a:rPr lang="sv-SE" dirty="0"/>
              <a:t>Kan vi privatisera vissa delar?</a:t>
            </a:r>
          </a:p>
          <a:p>
            <a:pPr lvl="1"/>
            <a:r>
              <a:rPr lang="sv-SE" dirty="0"/>
              <a:t>Bör vi?</a:t>
            </a:r>
          </a:p>
          <a:p>
            <a:pPr lvl="1"/>
            <a:r>
              <a:rPr lang="sv-SE" dirty="0"/>
              <a:t>Vilka delar kan vi? (certifiering)</a:t>
            </a:r>
          </a:p>
          <a:p>
            <a:r>
              <a:rPr lang="sv-SE" dirty="0"/>
              <a:t>Bör vi ställa krav på </a:t>
            </a:r>
            <a:r>
              <a:rPr lang="sv-SE" dirty="0" err="1"/>
              <a:t>v.u</a:t>
            </a:r>
            <a:r>
              <a:rPr lang="sv-SE" dirty="0"/>
              <a:t> att standardisera redovisningen?</a:t>
            </a:r>
          </a:p>
          <a:p>
            <a:pPr lvl="1"/>
            <a:r>
              <a:rPr lang="sv-SE" dirty="0"/>
              <a:t>Mått, plats mm</a:t>
            </a:r>
          </a:p>
          <a:p>
            <a:r>
              <a:rPr lang="sv-SE" dirty="0"/>
              <a:t>Bör vi dela ansvaret för tillsynen?</a:t>
            </a:r>
          </a:p>
          <a:p>
            <a:pPr lvl="1"/>
            <a:r>
              <a:rPr lang="sv-SE" dirty="0"/>
              <a:t>Redovisning av data privat, stickprov myndighet?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70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64A64A-4106-C935-0641-138E987C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Digitalisering som verktyg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9922CD-3D99-8541-1059-3D357AE9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1904652"/>
            <a:ext cx="9609825" cy="4078745"/>
          </a:xfrm>
        </p:spPr>
        <p:txBody>
          <a:bodyPr/>
          <a:lstStyle/>
          <a:p>
            <a:r>
              <a:rPr lang="sv-SE" dirty="0"/>
              <a:t>Fjärrtillsyn</a:t>
            </a:r>
          </a:p>
          <a:p>
            <a:pPr lvl="1"/>
            <a:r>
              <a:rPr lang="sv-SE" dirty="0"/>
              <a:t>Tillgång till egenkontroll?</a:t>
            </a:r>
          </a:p>
          <a:p>
            <a:pPr lvl="1"/>
            <a:r>
              <a:rPr lang="sv-SE" dirty="0"/>
              <a:t>Annan kommun än den närmast lokaliserade?</a:t>
            </a:r>
          </a:p>
          <a:p>
            <a:r>
              <a:rPr lang="sv-SE" dirty="0"/>
              <a:t>Smarta processer</a:t>
            </a:r>
          </a:p>
          <a:p>
            <a:pPr lvl="1"/>
            <a:r>
              <a:rPr lang="sv-SE" dirty="0"/>
              <a:t>AI?</a:t>
            </a:r>
          </a:p>
          <a:p>
            <a:r>
              <a:rPr lang="sv-SE" dirty="0"/>
              <a:t>Samverkan</a:t>
            </a:r>
          </a:p>
          <a:p>
            <a:pPr lvl="1"/>
            <a:r>
              <a:rPr lang="sv-SE" dirty="0"/>
              <a:t>Administration</a:t>
            </a:r>
          </a:p>
          <a:p>
            <a:pPr lvl="1"/>
            <a:r>
              <a:rPr lang="sv-SE" dirty="0"/>
              <a:t>Juridik</a:t>
            </a:r>
          </a:p>
          <a:p>
            <a:pPr lvl="1"/>
            <a:r>
              <a:rPr lang="sv-SE" dirty="0"/>
              <a:t>Tillsynsvägledning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5" name="Bildobjekt 4" descr="Chef team Sasquatch">
            <a:extLst>
              <a:ext uri="{FF2B5EF4-FFF2-40B4-BE49-F238E27FC236}">
                <a16:creationId xmlns:a16="http://schemas.microsoft.com/office/drawing/2014/main" id="{F79DAA38-CBE4-2B00-36E3-55216C24C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55" y="87460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427D5-781B-3CD6-5110-7222B150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Löser tillsynen en viktig uppgift?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D0144E-5046-8D27-E356-F5BF6EF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027843"/>
            <a:ext cx="9609825" cy="3738598"/>
          </a:xfrm>
        </p:spPr>
        <p:txBody>
          <a:bodyPr/>
          <a:lstStyle/>
          <a:p>
            <a:r>
              <a:rPr lang="sv-SE" dirty="0"/>
              <a:t>Varför gör vi den här tillsynen överhuvudtaget, vad händer om vi tar bort den?</a:t>
            </a:r>
          </a:p>
          <a:p>
            <a:pPr lvl="1"/>
            <a:r>
              <a:rPr lang="sv-SE" dirty="0"/>
              <a:t>Svaret ger syftet med tillsynen, varför den är viktig för verksamheten. Prioritet mm</a:t>
            </a:r>
          </a:p>
          <a:p>
            <a:r>
              <a:rPr lang="sv-SE" dirty="0"/>
              <a:t>Varför är det syftet viktigt för verksamheten, vad händer om vi struntar i det?”</a:t>
            </a:r>
          </a:p>
          <a:p>
            <a:pPr lvl="1"/>
            <a:r>
              <a:rPr lang="sv-SE" dirty="0"/>
              <a:t>Svaret ger uppdraget för myndigheten. Underlättar planering.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5" name="Bildobjekt 4" descr="Förvirrat bi">
            <a:extLst>
              <a:ext uri="{FF2B5EF4-FFF2-40B4-BE49-F238E27FC236}">
                <a16:creationId xmlns:a16="http://schemas.microsoft.com/office/drawing/2014/main" id="{2FB4CB0E-E106-9B10-993B-F82420E8A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78" y="221488"/>
            <a:ext cx="2092960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C655D-26E0-A501-9C89-DA6D1300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DC2AE-F59E-816E-5895-CFB723141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Val av kontrollmetod</a:t>
            </a:r>
          </a:p>
          <a:p>
            <a:r>
              <a:rPr lang="sv-SE" dirty="0"/>
              <a:t>Tillsynsvägledning</a:t>
            </a:r>
          </a:p>
          <a:p>
            <a:r>
              <a:rPr lang="sv-SE" dirty="0"/>
              <a:t>Tydliggöra utvärdering</a:t>
            </a:r>
          </a:p>
          <a:p>
            <a:r>
              <a:rPr lang="sv-SE" dirty="0"/>
              <a:t>Samarbete med branscher</a:t>
            </a:r>
          </a:p>
          <a:p>
            <a:r>
              <a:rPr lang="sv-SE" dirty="0"/>
              <a:t>Synliggöra kostnader</a:t>
            </a:r>
          </a:p>
        </p:txBody>
      </p:sp>
      <p:pic>
        <p:nvPicPr>
          <p:cNvPr id="5" name="Bildobjekt 4" descr="Gamla kvinna som pekar framåt">
            <a:extLst>
              <a:ext uri="{FF2B5EF4-FFF2-40B4-BE49-F238E27FC236}">
                <a16:creationId xmlns:a16="http://schemas.microsoft.com/office/drawing/2014/main" id="{7E4C904F-7C82-9843-0E4C-E7E9410FB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90" y="1203960"/>
            <a:ext cx="2288022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711125" y="846667"/>
            <a:ext cx="10357335" cy="1231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SKR, Tillväxt &amp; Samhällsbyggnad</a:t>
            </a:r>
          </a:p>
        </p:txBody>
      </p:sp>
      <p:pic>
        <p:nvPicPr>
          <p:cNvPr id="4" name="Platshållare för innehåll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293" r="11840" b="10094"/>
          <a:stretch/>
        </p:blipFill>
        <p:spPr>
          <a:xfrm>
            <a:off x="1241306" y="1902357"/>
            <a:ext cx="3383857" cy="2780620"/>
          </a:xfrm>
          <a:prstGeom prst="rect">
            <a:avLst/>
          </a:prstGeom>
        </p:spPr>
      </p:pic>
      <p:sp>
        <p:nvSpPr>
          <p:cNvPr id="5" name="Platshållare för innehåll 3"/>
          <p:cNvSpPr txBox="1">
            <a:spLocks/>
          </p:cNvSpPr>
          <p:nvPr/>
        </p:nvSpPr>
        <p:spPr>
          <a:xfrm>
            <a:off x="5431971" y="1902357"/>
            <a:ext cx="6048904" cy="26802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v-SE" sz="2000" dirty="0"/>
              <a:t>Michael Öhlund</a:t>
            </a:r>
          </a:p>
          <a:p>
            <a:pPr marL="0" indent="0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v-SE" sz="2000" dirty="0"/>
              <a:t>08-452 79 63</a:t>
            </a:r>
          </a:p>
          <a:p>
            <a:pPr marL="0" indent="0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v-SE" sz="2000" dirty="0">
                <a:hlinkClick r:id="rId3"/>
              </a:rPr>
              <a:t>michael.ohlund@skr.se</a:t>
            </a:r>
            <a:endParaRPr lang="sv-SE" sz="2000" dirty="0"/>
          </a:p>
          <a:p>
            <a:pPr>
              <a:spcAft>
                <a:spcPts val="0"/>
              </a:spcAft>
              <a:defRPr/>
            </a:pPr>
            <a:r>
              <a:rPr lang="sv-SE" sz="2000" dirty="0"/>
              <a:t>Miljö- och hälsoskyddsinspektör 1996 - 2014</a:t>
            </a:r>
          </a:p>
          <a:p>
            <a:pPr>
              <a:spcAft>
                <a:spcPts val="0"/>
              </a:spcAft>
              <a:defRPr/>
            </a:pPr>
            <a:r>
              <a:rPr lang="sv-SE" sz="2000" dirty="0"/>
              <a:t>Samordnare/Controller 2008 - 2014 </a:t>
            </a:r>
          </a:p>
          <a:p>
            <a:pPr>
              <a:spcAft>
                <a:spcPts val="0"/>
              </a:spcAft>
              <a:defRPr/>
            </a:pPr>
            <a:r>
              <a:rPr lang="sv-SE" sz="2000" dirty="0"/>
              <a:t>Handläggare miljö SKR 2014 – </a:t>
            </a:r>
          </a:p>
          <a:p>
            <a:pPr>
              <a:spcAft>
                <a:spcPts val="0"/>
              </a:spcAft>
              <a:defRPr/>
            </a:pPr>
            <a:endParaRPr lang="sv-SE" sz="2000" dirty="0"/>
          </a:p>
          <a:p>
            <a:pPr>
              <a:spcAft>
                <a:spcPts val="0"/>
              </a:spcAft>
              <a:defRPr/>
            </a:pPr>
            <a:endParaRPr lang="sv-SE" sz="2000" dirty="0"/>
          </a:p>
          <a:p>
            <a:pPr>
              <a:spcAft>
                <a:spcPts val="0"/>
              </a:spcAft>
              <a:defRPr/>
            </a:pPr>
            <a:endParaRPr lang="sv-SE" sz="2000" dirty="0"/>
          </a:p>
          <a:p>
            <a:pPr marL="30163" indent="0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v-SE" sz="2000" dirty="0"/>
          </a:p>
          <a:p>
            <a:pPr>
              <a:spcAft>
                <a:spcPts val="0"/>
              </a:spcAft>
              <a:defRPr/>
            </a:pPr>
            <a:endParaRPr lang="sv-SE" sz="2000" dirty="0"/>
          </a:p>
          <a:p>
            <a:pPr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6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467E4-896C-C4D2-0139-CD9A9D32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dirty="0"/>
              <a:t>Hur vill ni att framtiden ser ut?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4D1ED330-83FB-0122-2F48-CD0EB7393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022865"/>
              </p:ext>
            </p:extLst>
          </p:nvPr>
        </p:nvGraphicFramePr>
        <p:xfrm>
          <a:off x="664232" y="2495203"/>
          <a:ext cx="9609825" cy="373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20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5B1F49-F759-1E14-DCC4-6B42E52B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jag tror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69EA35-1507-EB9A-9A92-0A314F0C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Businesswoman som håller till med mig som ler">
            <a:extLst>
              <a:ext uri="{FF2B5EF4-FFF2-40B4-BE49-F238E27FC236}">
                <a16:creationId xmlns:a16="http://schemas.microsoft.com/office/drawing/2014/main" id="{F17AB487-C4C8-913C-C0A4-4BB63024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73" y="270050"/>
            <a:ext cx="3857492" cy="599803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CC81D57-E689-DC47-B318-364F6629705D}"/>
              </a:ext>
            </a:extLst>
          </p:cNvPr>
          <p:cNvSpPr txBox="1"/>
          <p:nvPr/>
        </p:nvSpPr>
        <p:spPr>
          <a:xfrm>
            <a:off x="5710532" y="1133005"/>
            <a:ext cx="307151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Släpp sargen och tillsynen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Digitalisering är ingen krycka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Ta samverkan på allvar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Arbeta med branschstandard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Ge tillbaka till utbildare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12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876C83-8548-18D7-66EB-718EF68E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mig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756746-D6C2-47FE-F765-A2E0341F6F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195574A-E0FE-ED96-86A1-5634685B5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532" y="874713"/>
            <a:ext cx="3568885" cy="53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FC8971-C976-0728-37D9-87BA2C7E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dirty="0"/>
              <a:t>Vad behövs inspektörer till?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91C540-D1BA-9B4E-87CF-2EBFAD271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r>
              <a:rPr lang="sv-SE" dirty="0"/>
              <a:t>Lagefterlevnad</a:t>
            </a:r>
          </a:p>
          <a:p>
            <a:pPr lvl="1"/>
            <a:r>
              <a:rPr lang="sv-SE" dirty="0"/>
              <a:t>Uppsökande verksamhet</a:t>
            </a:r>
          </a:p>
          <a:p>
            <a:r>
              <a:rPr lang="sv-SE" dirty="0"/>
              <a:t>Förebyggande arbete</a:t>
            </a:r>
          </a:p>
          <a:p>
            <a:pPr lvl="1"/>
            <a:r>
              <a:rPr lang="sv-SE" dirty="0"/>
              <a:t>Exempel och pådrivare</a:t>
            </a:r>
          </a:p>
          <a:p>
            <a:r>
              <a:rPr lang="sv-SE" dirty="0"/>
              <a:t>Samhällsbärare</a:t>
            </a:r>
          </a:p>
          <a:p>
            <a:pPr lvl="1"/>
            <a:r>
              <a:rPr lang="sv-SE" dirty="0"/>
              <a:t>Kugge i processer</a:t>
            </a:r>
          </a:p>
        </p:txBody>
      </p:sp>
      <p:pic>
        <p:nvPicPr>
          <p:cNvPr id="4" name="Platshållare för innehåll 3" descr="En bild som visar person, inomhus, stråkinstrument&#10;&#10;Automatiskt genererad beskrivning">
            <a:extLst>
              <a:ext uri="{FF2B5EF4-FFF2-40B4-BE49-F238E27FC236}">
                <a16:creationId xmlns:a16="http://schemas.microsoft.com/office/drawing/2014/main" id="{ADE7B9CF-16CD-2B39-129F-8AD5A8C4D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023" r="18023" b="-1"/>
          <a:stretch/>
        </p:blipFill>
        <p:spPr>
          <a:xfrm>
            <a:off x="6095999" y="874602"/>
            <a:ext cx="4172325" cy="536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9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718616-34BE-A28C-FB51-4FA947E6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 anchor="t">
            <a:normAutofit/>
          </a:bodyPr>
          <a:lstStyle/>
          <a:p>
            <a:r>
              <a:rPr lang="sv-SE" dirty="0"/>
              <a:t>Utmaningar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63412E4-F4C2-094B-93B0-29311529B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4" y="2313825"/>
            <a:ext cx="5325226" cy="3740400"/>
          </a:xfrm>
        </p:spPr>
        <p:txBody>
          <a:bodyPr>
            <a:normAutofit/>
          </a:bodyPr>
          <a:lstStyle/>
          <a:p>
            <a:r>
              <a:rPr lang="sv-SE" dirty="0"/>
              <a:t>Krävande mål</a:t>
            </a:r>
          </a:p>
          <a:p>
            <a:pPr lvl="1"/>
            <a:r>
              <a:rPr lang="sv-SE" dirty="0"/>
              <a:t>Komplex lagstiftning</a:t>
            </a:r>
          </a:p>
          <a:p>
            <a:r>
              <a:rPr lang="sv-SE" dirty="0"/>
              <a:t>Kompetensbrist</a:t>
            </a:r>
          </a:p>
          <a:p>
            <a:pPr lvl="1"/>
            <a:r>
              <a:rPr lang="sv-SE" dirty="0"/>
              <a:t>Strategisk kapacitet</a:t>
            </a:r>
          </a:p>
          <a:p>
            <a:r>
              <a:rPr lang="sv-SE" dirty="0"/>
              <a:t>Samhällsutveckling</a:t>
            </a:r>
          </a:p>
          <a:p>
            <a:pPr lvl="1"/>
            <a:r>
              <a:rPr lang="sv-SE" dirty="0"/>
              <a:t>Klimat</a:t>
            </a:r>
          </a:p>
          <a:p>
            <a:pPr lvl="1"/>
            <a:r>
              <a:rPr lang="sv-SE" dirty="0"/>
              <a:t>Civilt försvar</a:t>
            </a:r>
          </a:p>
          <a:p>
            <a:pPr lvl="1"/>
            <a:r>
              <a:rPr lang="sv-SE" dirty="0"/>
              <a:t>Brottslighet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5FB368-88E7-50D4-8B0C-E02B015D7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964202"/>
            <a:ext cx="4172325" cy="318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11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2274B-F3C0-1F71-467C-18EBA805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 anchor="t">
            <a:normAutofit/>
          </a:bodyPr>
          <a:lstStyle/>
          <a:p>
            <a:r>
              <a:rPr lang="sv-SE" sz="3700"/>
              <a:t>Nya uppdrag – inte riktigt tillsyn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A70748-BB0C-BEE3-3E7A-387903964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 dirty="0"/>
              <a:t>Klimat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Processer och symbios med näringslivet</a:t>
            </a:r>
          </a:p>
          <a:p>
            <a:pPr lvl="1">
              <a:lnSpc>
                <a:spcPct val="90000"/>
              </a:lnSpc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sz="2000" dirty="0"/>
              <a:t>Civilt försvar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Robusthet</a:t>
            </a:r>
          </a:p>
          <a:p>
            <a:pPr lvl="1">
              <a:lnSpc>
                <a:spcPct val="90000"/>
              </a:lnSpc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sz="2000" dirty="0"/>
              <a:t>Brottslighet</a:t>
            </a:r>
          </a:p>
          <a:p>
            <a:pPr lvl="1">
              <a:lnSpc>
                <a:spcPct val="90000"/>
              </a:lnSpc>
            </a:pPr>
            <a:r>
              <a:rPr lang="sv-SE" dirty="0"/>
              <a:t>Bryter med förvaltningstradition om ömsesidigt förtroende</a:t>
            </a:r>
          </a:p>
        </p:txBody>
      </p:sp>
      <p:pic>
        <p:nvPicPr>
          <p:cNvPr id="5" name="Bild 4" descr="Styrelserum kontur">
            <a:extLst>
              <a:ext uri="{FF2B5EF4-FFF2-40B4-BE49-F238E27FC236}">
                <a16:creationId xmlns:a16="http://schemas.microsoft.com/office/drawing/2014/main" id="{E51D395C-94E1-913E-D502-6DE3A9AD2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1468738"/>
            <a:ext cx="4172325" cy="4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70FFCE-CBAE-05F6-ABC5-B19CFDD1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/>
          <a:lstStyle/>
          <a:p>
            <a:r>
              <a:rPr lang="sv-SE" dirty="0"/>
              <a:t>1+1 =1</a:t>
            </a:r>
          </a:p>
        </p:txBody>
      </p:sp>
      <p:pic>
        <p:nvPicPr>
          <p:cNvPr id="4" name="Platshållare för innehåll 3" descr="En bild som visar text, person, inomhus, personer&#10;&#10;Automatiskt genererad beskrivning">
            <a:extLst>
              <a:ext uri="{FF2B5EF4-FFF2-40B4-BE49-F238E27FC236}">
                <a16:creationId xmlns:a16="http://schemas.microsoft.com/office/drawing/2014/main" id="{7AB94D43-4112-945D-36A9-377A6768DF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840"/>
          <a:stretch/>
        </p:blipFill>
        <p:spPr>
          <a:xfrm>
            <a:off x="666000" y="2494800"/>
            <a:ext cx="4716000" cy="3740400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42AD266-E03C-77F9-862A-B3FCE74DE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r>
              <a:rPr lang="sv-SE" dirty="0"/>
              <a:t>Lagstiftningen ändras inte</a:t>
            </a:r>
          </a:p>
          <a:p>
            <a:pPr lvl="1"/>
            <a:r>
              <a:rPr lang="sv-SE" dirty="0"/>
              <a:t>Uppdraget kvarstår</a:t>
            </a:r>
          </a:p>
          <a:p>
            <a:r>
              <a:rPr lang="sv-SE" dirty="0"/>
              <a:t>Resurser ökar inte</a:t>
            </a:r>
          </a:p>
          <a:p>
            <a:pPr lvl="1"/>
            <a:r>
              <a:rPr lang="sv-SE" dirty="0"/>
              <a:t>Finansiering till 100 % ej möjligt</a:t>
            </a:r>
          </a:p>
          <a:p>
            <a:r>
              <a:rPr lang="sv-SE" dirty="0"/>
              <a:t>Uppdragen ökar</a:t>
            </a:r>
          </a:p>
          <a:p>
            <a:pPr lvl="1"/>
            <a:r>
              <a:rPr lang="sv-SE" dirty="0"/>
              <a:t>Tillsynen får nya roller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0A259A4D-E5CB-051E-CE4E-02517A52A977}"/>
              </a:ext>
            </a:extLst>
          </p:cNvPr>
          <p:cNvSpPr/>
          <p:nvPr/>
        </p:nvSpPr>
        <p:spPr>
          <a:xfrm rot="20308512">
            <a:off x="2627780" y="2063000"/>
            <a:ext cx="2841365" cy="8636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Hur får vi detta att gå ihop?</a:t>
            </a:r>
          </a:p>
        </p:txBody>
      </p:sp>
    </p:spTree>
    <p:extLst>
      <p:ext uri="{BB962C8B-B14F-4D97-AF65-F5344CB8AC3E}">
        <p14:creationId xmlns:p14="http://schemas.microsoft.com/office/powerpoint/2010/main" val="32261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83DADF-5BBB-3972-6C3F-32C55492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Stora utmaningar kräver nya sätt att arbeta på</a:t>
            </a:r>
          </a:p>
        </p:txBody>
      </p:sp>
    </p:spTree>
    <p:extLst>
      <p:ext uri="{BB962C8B-B14F-4D97-AF65-F5344CB8AC3E}">
        <p14:creationId xmlns:p14="http://schemas.microsoft.com/office/powerpoint/2010/main" val="322969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0B629-F6D5-9C17-D115-7BE304BB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65002"/>
            <a:ext cx="9508467" cy="877651"/>
          </a:xfrm>
        </p:spPr>
        <p:txBody>
          <a:bodyPr/>
          <a:lstStyle/>
          <a:p>
            <a:r>
              <a:rPr lang="sv-SE" dirty="0"/>
              <a:t>Regeringsuppdraget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0E3DD-D447-AEDB-4675-4D38FCA1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1142653"/>
            <a:ext cx="10127592" cy="5115272"/>
          </a:xfrm>
        </p:spPr>
        <p:txBody>
          <a:bodyPr/>
          <a:lstStyle/>
          <a:p>
            <a:r>
              <a:rPr lang="sv-SE" dirty="0"/>
              <a:t>Miljösamverkan Sverige har fått i uppdrag att leda deluppdrag 3 i regeringsuppdraget ”Att främja en mer effektiv och enhetlig tillsyn enligt miljöbalken” M2020/01034/Me. </a:t>
            </a:r>
          </a:p>
          <a:p>
            <a:r>
              <a:rPr lang="sv-SE" dirty="0"/>
              <a:t>Syftet med deluppdrag 3 är att stärka professionen hos personer som arbetar med miljötillsyn samt formulera tydliga krav på kompetens för att tillsynsmyndigheten ska kunna utföra myndighetsuppdraget effektivt.</a:t>
            </a:r>
          </a:p>
          <a:p>
            <a:r>
              <a:rPr lang="sv-SE" dirty="0"/>
              <a:t>Uppdraget ska leverera</a:t>
            </a:r>
          </a:p>
          <a:p>
            <a:pPr lvl="1"/>
            <a:r>
              <a:rPr lang="sv-SE" dirty="0"/>
              <a:t>Kriterier för vilken kompetens inom tillsynen som behövs.</a:t>
            </a:r>
          </a:p>
          <a:p>
            <a:pPr lvl="1"/>
            <a:r>
              <a:rPr lang="sv-SE" dirty="0"/>
              <a:t>En analys av konsekvenserna av ett lagstadgat krav på att den personal som utför tillsyn ska ha relevant utbildning och erfarenhet för de uppgifter som ska utföras.</a:t>
            </a:r>
          </a:p>
          <a:p>
            <a:pPr lvl="1"/>
            <a:r>
              <a:rPr lang="sv-SE" dirty="0"/>
              <a:t>En plan för fort- och vidareutbildning för personer som arbetar med tillsyn.</a:t>
            </a:r>
          </a:p>
        </p:txBody>
      </p:sp>
    </p:spTree>
    <p:extLst>
      <p:ext uri="{BB962C8B-B14F-4D97-AF65-F5344CB8AC3E}">
        <p14:creationId xmlns:p14="http://schemas.microsoft.com/office/powerpoint/2010/main" val="302641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873C3-202D-44B0-9AF3-6C549284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69" y="244210"/>
            <a:ext cx="9609824" cy="698051"/>
          </a:xfrm>
        </p:spPr>
        <p:txBody>
          <a:bodyPr/>
          <a:lstStyle/>
          <a:p>
            <a:r>
              <a:rPr lang="sv-SE" dirty="0"/>
              <a:t>Kriterier myndighet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A406D76-23FD-5D0F-F9D6-CF53726A2C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868" y="1124213"/>
          <a:ext cx="9609824" cy="2921953"/>
        </p:xfrm>
        <a:graphic>
          <a:graphicData uri="http://schemas.openxmlformats.org/drawingml/2006/table">
            <a:tbl>
              <a:tblPr firstRow="1" firstCol="1" bandRow="1"/>
              <a:tblGrid>
                <a:gridCol w="2420533">
                  <a:extLst>
                    <a:ext uri="{9D8B030D-6E8A-4147-A177-3AD203B41FA5}">
                      <a16:colId xmlns:a16="http://schemas.microsoft.com/office/drawing/2014/main" val="884936813"/>
                    </a:ext>
                  </a:extLst>
                </a:gridCol>
                <a:gridCol w="2315909">
                  <a:extLst>
                    <a:ext uri="{9D8B030D-6E8A-4147-A177-3AD203B41FA5}">
                      <a16:colId xmlns:a16="http://schemas.microsoft.com/office/drawing/2014/main" val="4279568619"/>
                    </a:ext>
                  </a:extLst>
                </a:gridCol>
                <a:gridCol w="2219653">
                  <a:extLst>
                    <a:ext uri="{9D8B030D-6E8A-4147-A177-3AD203B41FA5}">
                      <a16:colId xmlns:a16="http://schemas.microsoft.com/office/drawing/2014/main" val="1926084888"/>
                    </a:ext>
                  </a:extLst>
                </a:gridCol>
                <a:gridCol w="2653729">
                  <a:extLst>
                    <a:ext uri="{9D8B030D-6E8A-4147-A177-3AD203B41FA5}">
                      <a16:colId xmlns:a16="http://schemas.microsoft.com/office/drawing/2014/main" val="665775199"/>
                    </a:ext>
                  </a:extLst>
                </a:gridCol>
              </a:tblGrid>
              <a:tr h="1990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Tillsynsmyndigheten ska ha tillgång till jurist/jurister med kompetens inom förvaltnings- och miljörätt.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Tillsynsmyndigheten ska säkerställa att den kompetens som krävs för att utöva tillsyn finns tillgänglig. Kompetensen identifieras i myndighetens behovsutredning och tillsynsplan.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Tillsynsmyndigheten ska upprätta en kompetensutvecklingsplan för de som utövar tillsyn enligt miljöbalken och säkerställa att planen går att genomföra. 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Tillsynsmyndigheten ska säkerställa att nyanställda erhåller den kompetens som behövs för att kunna utöva tillsyn på ett rättssäkert, effektivt och enhetligt sätt. 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23812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E453DC49-57AF-425A-7D41-8936092E30F0}"/>
              </a:ext>
            </a:extLst>
          </p:cNvPr>
          <p:cNvSpPr txBox="1"/>
          <p:nvPr/>
        </p:nvSpPr>
        <p:spPr>
          <a:xfrm>
            <a:off x="521359" y="4228118"/>
            <a:ext cx="24434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Exempelvis genom anställd miljöjurist eller avtal med annan myndighet eller juristföretag.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D4A86A3-5CB4-BA67-CF5A-811ABD284018}"/>
              </a:ext>
            </a:extLst>
          </p:cNvPr>
          <p:cNvSpPr txBox="1"/>
          <p:nvPr/>
        </p:nvSpPr>
        <p:spPr>
          <a:xfrm>
            <a:off x="3025709" y="4228118"/>
            <a:ext cx="24434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Förutsätter att myndigheten har en aktuell behovs-utredning och tillsyns-plan som omfattar myndighetens hela ansvarsområde.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4166374-1F50-B0F2-C8E5-C00F8F56636D}"/>
              </a:ext>
            </a:extLst>
          </p:cNvPr>
          <p:cNvSpPr txBox="1"/>
          <p:nvPr/>
        </p:nvSpPr>
        <p:spPr>
          <a:xfrm>
            <a:off x="5530059" y="4228118"/>
            <a:ext cx="2277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Planen ses lämpligen över årligen.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C7E8ADE-F652-C115-F8BE-DBDA0D95F516}"/>
              </a:ext>
            </a:extLst>
          </p:cNvPr>
          <p:cNvSpPr txBox="1"/>
          <p:nvPr/>
        </p:nvSpPr>
        <p:spPr>
          <a:xfrm>
            <a:off x="7807257" y="4228118"/>
            <a:ext cx="2443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Exempelvis genom introduktionsprogram.</a:t>
            </a:r>
          </a:p>
        </p:txBody>
      </p:sp>
    </p:spTree>
    <p:extLst>
      <p:ext uri="{BB962C8B-B14F-4D97-AF65-F5344CB8AC3E}">
        <p14:creationId xmlns:p14="http://schemas.microsoft.com/office/powerpoint/2010/main" val="4149237125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315</TotalTime>
  <Words>853</Words>
  <Application>Microsoft Office PowerPoint</Application>
  <PresentationFormat>Bredbild</PresentationFormat>
  <Paragraphs>152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22</vt:i4>
      </vt:variant>
    </vt:vector>
  </HeadingPairs>
  <TitlesOfParts>
    <vt:vector size="31" baseType="lpstr">
      <vt:lpstr>Arial</vt:lpstr>
      <vt:lpstr>Calibri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Blicken framåt</vt:lpstr>
      <vt:lpstr>PowerPoint-presentation</vt:lpstr>
      <vt:lpstr>Vad behövs inspektörer till?</vt:lpstr>
      <vt:lpstr>Utmaningar</vt:lpstr>
      <vt:lpstr>Nya uppdrag – inte riktigt tillsyn</vt:lpstr>
      <vt:lpstr>1+1 =1</vt:lpstr>
      <vt:lpstr>Stora utmaningar kräver nya sätt att arbeta på</vt:lpstr>
      <vt:lpstr>Regeringsuppdraget </vt:lpstr>
      <vt:lpstr>Kriterier myndighet</vt:lpstr>
      <vt:lpstr>Sammanfattning</vt:lpstr>
      <vt:lpstr>Kan vi göra mer än lagstadga kompetens?</vt:lpstr>
      <vt:lpstr>Tillsynens utveckling</vt:lpstr>
      <vt:lpstr>Kompetens då/nu</vt:lpstr>
      <vt:lpstr>Kompetens – annat sätt</vt:lpstr>
      <vt:lpstr>Den som aldrig gjort misstag, har aldrig provat något nytt. </vt:lpstr>
      <vt:lpstr>Flytta kompetensen där den gör större nytta</vt:lpstr>
      <vt:lpstr>Digitalisering som verktyg</vt:lpstr>
      <vt:lpstr>Löser tillsynen en viktig uppgift? </vt:lpstr>
      <vt:lpstr>Processutveckling</vt:lpstr>
      <vt:lpstr>Hur vill ni att framtiden ser ut?</vt:lpstr>
      <vt:lpstr>Vad jag tror</vt:lpstr>
      <vt:lpstr>Tack för mig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 utmaningar kräver nya sätt att arbeta på</dc:title>
  <dc:creator>Öhlund Michael</dc:creator>
  <cp:lastModifiedBy>Camilla Norrgård Sundberg</cp:lastModifiedBy>
  <cp:revision>16</cp:revision>
  <dcterms:created xsi:type="dcterms:W3CDTF">2023-03-15T09:21:50Z</dcterms:created>
  <dcterms:modified xsi:type="dcterms:W3CDTF">2023-03-23T10:21:18Z</dcterms:modified>
</cp:coreProperties>
</file>