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5" r:id="rId3"/>
    <p:sldId id="317" r:id="rId4"/>
    <p:sldId id="314" r:id="rId5"/>
    <p:sldId id="316" r:id="rId6"/>
    <p:sldId id="320" r:id="rId7"/>
    <p:sldId id="321" r:id="rId8"/>
  </p:sldIdLst>
  <p:sldSz cx="9144000" cy="6858000" type="screen4x3"/>
  <p:notesSz cx="7315200" cy="96012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780" autoAdjust="0"/>
  </p:normalViewPr>
  <p:slideViewPr>
    <p:cSldViewPr>
      <p:cViewPr>
        <p:scale>
          <a:sx n="90" d="100"/>
          <a:sy n="90" d="100"/>
        </p:scale>
        <p:origin x="-138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3024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293" cy="480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4144198" y="0"/>
            <a:ext cx="3169292" cy="4804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23A6C-A78F-491F-ACE6-B07974590C36}" type="datetimeFigureOut">
              <a:rPr lang="sv-SE" smtClean="0"/>
              <a:pPr/>
              <a:t>2015-03-12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119222"/>
            <a:ext cx="3169293" cy="4804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4144198" y="9119222"/>
            <a:ext cx="3169292" cy="4804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37323-917E-4640-805C-A00976F0CF6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8078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61A4B-1687-4E5C-9F78-32EDB1397A99}" type="datetimeFigureOut">
              <a:rPr lang="sv-SE" smtClean="0"/>
              <a:pPr/>
              <a:t>2015-03-12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E28AA-23F5-49CE-905D-D2B90683536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99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28AA-23F5-49CE-905D-D2B906835367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4283968" y="548680"/>
            <a:ext cx="4536503" cy="14700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D16309"/>
                </a:solidFill>
              </a:defRPr>
            </a:lvl1pPr>
          </a:lstStyle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283968" y="2276872"/>
            <a:ext cx="4536504" cy="3312368"/>
          </a:xfrm>
        </p:spPr>
        <p:txBody>
          <a:bodyPr/>
          <a:lstStyle>
            <a:lvl1pPr marL="0" indent="0" algn="l"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8065-C563-49AB-9A7E-2FC89E197C73}" type="datetimeFigureOut">
              <a:rPr lang="sv-SE" smtClean="0"/>
              <a:pPr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6B93-8F15-4ABD-9758-56997300CB01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283968" y="5733256"/>
            <a:ext cx="828675" cy="102057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55576" y="1556792"/>
            <a:ext cx="8136904" cy="4525963"/>
          </a:xfrm>
        </p:spPr>
        <p:txBody>
          <a:bodyPr/>
          <a:lstStyle>
            <a:lvl1pPr algn="l">
              <a:defRPr sz="2400"/>
            </a:lvl1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11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548680"/>
            <a:ext cx="8136903" cy="86409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D16309"/>
                </a:solidFill>
              </a:defRPr>
            </a:lvl1pPr>
          </a:lstStyle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11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548680"/>
            <a:ext cx="8136903" cy="86409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D16309"/>
                </a:solidFill>
              </a:defRPr>
            </a:lvl1pPr>
          </a:lstStyle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55576" y="1556792"/>
            <a:ext cx="8136904" cy="4464496"/>
          </a:xfrm>
        </p:spPr>
        <p:txBody>
          <a:bodyPr/>
          <a:lstStyle>
            <a:lvl1pPr marL="0" indent="0" algn="l"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2015-03-12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548680"/>
            <a:ext cx="8136903" cy="86409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D16309"/>
                </a:solidFill>
              </a:defRPr>
            </a:lvl1pPr>
          </a:lstStyle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755576" y="1556792"/>
            <a:ext cx="3960440" cy="4536504"/>
          </a:xfrm>
        </p:spPr>
        <p:txBody>
          <a:bodyPr/>
          <a:lstStyle>
            <a:lvl1pPr algn="l">
              <a:defRPr sz="2400"/>
            </a:lvl1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932040" y="1556792"/>
            <a:ext cx="3960440" cy="4525963"/>
          </a:xfrm>
        </p:spPr>
        <p:txBody>
          <a:bodyPr/>
          <a:lstStyle>
            <a:lvl1pPr algn="l">
              <a:defRPr sz="2400"/>
            </a:lvl1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55576" y="1556792"/>
            <a:ext cx="3816424" cy="567754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755576" y="2204864"/>
            <a:ext cx="3816424" cy="3951288"/>
          </a:xfrm>
        </p:spPr>
        <p:txBody>
          <a:bodyPr/>
          <a:lstStyle>
            <a:lvl1pPr algn="l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004048" y="1556792"/>
            <a:ext cx="3898776" cy="567754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5004048" y="2204864"/>
            <a:ext cx="3898776" cy="3960440"/>
          </a:xfrm>
        </p:spPr>
        <p:txBody>
          <a:bodyPr/>
          <a:lstStyle>
            <a:lvl1pPr algn="l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2015-03-12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1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548680"/>
            <a:ext cx="8136903" cy="86409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D16309"/>
                </a:solidFill>
              </a:defRPr>
            </a:lvl1pPr>
          </a:lstStyle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2015-03-12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755576" y="548680"/>
            <a:ext cx="8136903" cy="86409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D16309"/>
                </a:solidFill>
              </a:defRPr>
            </a:lvl1pPr>
          </a:lstStyle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2015-03-12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3944417" cy="116205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7544" y="1484784"/>
            <a:ext cx="3944417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2015-03-12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10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4644008" y="260648"/>
            <a:ext cx="4104456" cy="5904656"/>
          </a:xfrm>
        </p:spPr>
        <p:txBody>
          <a:bodyPr/>
          <a:lstStyle>
            <a:lvl1pPr algn="l">
              <a:defRPr sz="2400"/>
            </a:lvl1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63688" y="612775"/>
            <a:ext cx="547260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63688" y="5367338"/>
            <a:ext cx="547260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E890-66E0-4417-9223-422554142E2B}" type="datetimeFigureOut">
              <a:rPr lang="sv-SE" smtClean="0"/>
              <a:pPr/>
              <a:t>2015-03-12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0793-E7B8-4CC9-B142-571DF78B0E3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Picture 2" descr="\\ODEN\OfficeTemplates\word\SLV Dokumentmallar\Vä färg eng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512" y="5733256"/>
            <a:ext cx="828675" cy="1020578"/>
          </a:xfrm>
          <a:prstGeom prst="rect">
            <a:avLst/>
          </a:prstGeom>
          <a:noFill/>
        </p:spPr>
      </p:pic>
      <p:sp>
        <p:nvSpPr>
          <p:cNvPr id="10" name="Underrubrik 2"/>
          <p:cNvSpPr>
            <a:spLocks noGrp="1"/>
          </p:cNvSpPr>
          <p:nvPr>
            <p:ph type="subTitle" idx="13" hasCustomPrompt="1"/>
          </p:nvPr>
        </p:nvSpPr>
        <p:spPr>
          <a:xfrm>
            <a:off x="1763688" y="4797152"/>
            <a:ext cx="5472608" cy="576064"/>
          </a:xfrm>
        </p:spPr>
        <p:txBody>
          <a:bodyPr/>
          <a:lstStyle>
            <a:lvl1pPr marL="0" indent="0" algn="l"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Rubrik, Arial 32 p, normal 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sv-SE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Text, Arial 24 p, normal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C8065-C563-49AB-9A7E-2FC89E197C73}" type="datetimeFigureOut">
              <a:rPr lang="sv-SE" smtClean="0"/>
              <a:pPr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36B93-8F15-4ABD-9758-56997300CB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D1630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tiff"/><Relationship Id="rId5" Type="http://schemas.openxmlformats.org/officeDocument/2006/relationships/image" Target="../media/image8.tiff"/><Relationship Id="rId4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0" y="332656"/>
            <a:ext cx="4392488" cy="3312368"/>
          </a:xfrm>
        </p:spPr>
        <p:txBody>
          <a:bodyPr>
            <a:normAutofit/>
          </a:bodyPr>
          <a:lstStyle/>
          <a:p>
            <a:r>
              <a:rPr lang="sv-SE" sz="4000" dirty="0" smtClean="0"/>
              <a:t>Risktermometern </a:t>
            </a:r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1200" dirty="0"/>
              <a:t/>
            </a:r>
            <a:br>
              <a:rPr lang="sv-SE" sz="1200" dirty="0"/>
            </a:br>
            <a:r>
              <a:rPr lang="sv-SE" sz="2400" dirty="0" smtClean="0"/>
              <a:t>ett konsumentinriktat</a:t>
            </a:r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/>
              <a:t>sätt att visualisera resultat av </a:t>
            </a:r>
            <a:r>
              <a:rPr lang="sv-SE" sz="2400" dirty="0" smtClean="0"/>
              <a:t>myndighetens riskvärderingar</a:t>
            </a:r>
            <a:r>
              <a:rPr lang="sv-SE" sz="2700" dirty="0" smtClean="0"/>
              <a:t/>
            </a:r>
            <a:br>
              <a:rPr lang="sv-SE" sz="2700" dirty="0" smtClean="0"/>
            </a:br>
            <a:endParaRPr lang="sv-SE" sz="2700" noProof="0" dirty="0"/>
          </a:p>
        </p:txBody>
      </p:sp>
      <p:pic>
        <p:nvPicPr>
          <p:cNvPr id="4" name="Bildobjekt 3" descr="hall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149644" cy="6858000"/>
          </a:xfrm>
          <a:prstGeom prst="rect">
            <a:avLst/>
          </a:prstGeom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4572001" y="3573016"/>
            <a:ext cx="4176463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Salomon Sand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Risk</a:t>
            </a:r>
            <a:r>
              <a:rPr lang="sv-SE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- och</a:t>
            </a:r>
            <a:r>
              <a:rPr kumimoji="0" lang="sv-SE" sz="2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2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n</a:t>
            </a:r>
            <a:r>
              <a:rPr kumimoji="0" lang="sv-SE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yttovärderingsenheten</a:t>
            </a:r>
            <a:endParaRPr kumimoji="0" lang="sv-SE" sz="22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2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Avd. för vetenskapligt stöd</a:t>
            </a:r>
            <a:r>
              <a:rPr kumimoji="0" lang="sv-SE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sv-SE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sv-SE" sz="27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8136903" cy="864095"/>
          </a:xfrm>
        </p:spPr>
        <p:txBody>
          <a:bodyPr>
            <a:normAutofit/>
          </a:bodyPr>
          <a:lstStyle/>
          <a:p>
            <a:r>
              <a:rPr lang="sv-SE" sz="3600" dirty="0" smtClean="0"/>
              <a:t>Bakgrund</a:t>
            </a:r>
            <a:endParaRPr lang="sv-SE" sz="3600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1556793"/>
            <a:ext cx="8174668" cy="432048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</a:pPr>
            <a:r>
              <a:rPr lang="sv-SE" sz="3000" dirty="0" smtClean="0">
                <a:solidFill>
                  <a:srgbClr val="D16309"/>
                </a:solidFill>
              </a:rPr>
              <a:t>Jämföra olika risker på en gemensam skala       </a:t>
            </a:r>
            <a:r>
              <a:rPr lang="sv-SE" sz="2800" i="1" dirty="0" smtClean="0"/>
              <a:t>tex. risker med olika typer av kemikalier i maten  </a:t>
            </a:r>
          </a:p>
          <a:p>
            <a:pPr marL="457200" indent="-457200">
              <a:buFont typeface="+mj-lt"/>
              <a:buAutoNum type="arabicParenR"/>
            </a:pPr>
            <a:endParaRPr lang="sv-SE" sz="2800" i="1" dirty="0">
              <a:solidFill>
                <a:srgbClr val="D16309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sv-SE" sz="3000" dirty="0" smtClean="0">
                <a:solidFill>
                  <a:srgbClr val="D16309"/>
                </a:solidFill>
              </a:rPr>
              <a:t>Främst tänkt att hjälpa konsumenter och media                                                                              </a:t>
            </a:r>
            <a:r>
              <a:rPr lang="sv-SE" sz="2800" i="1" dirty="0" smtClean="0"/>
              <a:t>I media framstår allt som (lika) farligt</a:t>
            </a:r>
          </a:p>
          <a:p>
            <a:pPr marL="457200" indent="-457200">
              <a:buFont typeface="+mj-lt"/>
              <a:buAutoNum type="arabicParenR"/>
            </a:pPr>
            <a:endParaRPr lang="sv-SE" sz="2800" dirty="0"/>
          </a:p>
          <a:p>
            <a:pPr marL="457200" indent="-457200">
              <a:buFont typeface="+mj-lt"/>
              <a:buAutoNum type="arabicParenR"/>
            </a:pPr>
            <a:r>
              <a:rPr lang="sv-SE" sz="3100" dirty="0" smtClean="0">
                <a:solidFill>
                  <a:srgbClr val="D16309"/>
                </a:solidFill>
              </a:rPr>
              <a:t>Kan även vara till hjälp internt                             </a:t>
            </a:r>
            <a:r>
              <a:rPr lang="sv-SE" sz="2800" i="1" dirty="0"/>
              <a:t>B</a:t>
            </a:r>
            <a:r>
              <a:rPr lang="sv-SE" sz="2800" i="1" dirty="0" smtClean="0"/>
              <a:t>ättre fokus mot de risker vi bedömer som störst            Underlag till kostråd och regler?</a:t>
            </a:r>
            <a:endParaRPr lang="sv-SE" sz="2800" i="1" dirty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457200" indent="-457200">
              <a:buFont typeface="+mj-lt"/>
              <a:buAutoNum type="arabicParenR"/>
            </a:pPr>
            <a:endParaRPr lang="sv-SE" sz="1200" dirty="0"/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4258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8136903" cy="864095"/>
          </a:xfrm>
        </p:spPr>
        <p:txBody>
          <a:bodyPr>
            <a:normAutofit/>
          </a:bodyPr>
          <a:lstStyle/>
          <a:p>
            <a:r>
              <a:rPr lang="sv-SE" sz="3600" noProof="0" dirty="0" smtClean="0"/>
              <a:t>Tvärdisciplinär projektgrupp</a:t>
            </a:r>
            <a:endParaRPr lang="sv-SE" sz="3600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1556792"/>
            <a:ext cx="8064896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3000" dirty="0" smtClean="0">
                <a:solidFill>
                  <a:schemeClr val="tx2">
                    <a:lumMod val="75000"/>
                  </a:schemeClr>
                </a:solidFill>
              </a:rPr>
              <a:t>Salomon Sand (projektledare, toxikologi)</a:t>
            </a:r>
          </a:p>
          <a:p>
            <a:pPr marL="457200" indent="-457200"/>
            <a:r>
              <a:rPr lang="sv-SE" sz="3000" dirty="0" smtClean="0">
                <a:solidFill>
                  <a:schemeClr val="tx2">
                    <a:lumMod val="75000"/>
                  </a:schemeClr>
                </a:solidFill>
              </a:rPr>
              <a:t>Leif Busk (toxikologi)</a:t>
            </a:r>
            <a:endParaRPr lang="sv-SE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/>
            <a:r>
              <a:rPr lang="sv-SE" sz="3000" dirty="0" smtClean="0">
                <a:solidFill>
                  <a:schemeClr val="tx2">
                    <a:lumMod val="75000"/>
                  </a:schemeClr>
                </a:solidFill>
              </a:rPr>
              <a:t>Hanna Eneroth (nutrition/näringslära)</a:t>
            </a:r>
          </a:p>
          <a:p>
            <a:pPr marL="457200" indent="-457200"/>
            <a:r>
              <a:rPr lang="sv-SE" sz="3000" dirty="0" smtClean="0">
                <a:solidFill>
                  <a:schemeClr val="tx2">
                    <a:lumMod val="75000"/>
                  </a:schemeClr>
                </a:solidFill>
              </a:rPr>
              <a:t>Roland Lindqvist (mikrobiologi)</a:t>
            </a:r>
          </a:p>
          <a:p>
            <a:pPr marL="457200" indent="-457200"/>
            <a:r>
              <a:rPr lang="sv-SE" sz="3000" dirty="0" err="1" smtClean="0">
                <a:solidFill>
                  <a:schemeClr val="tx2">
                    <a:lumMod val="75000"/>
                  </a:schemeClr>
                </a:solidFill>
              </a:rPr>
              <a:t>Jorun</a:t>
            </a:r>
            <a:r>
              <a:rPr lang="sv-SE" sz="3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3000" dirty="0" err="1" smtClean="0">
                <a:solidFill>
                  <a:schemeClr val="tx2">
                    <a:lumMod val="75000"/>
                  </a:schemeClr>
                </a:solidFill>
              </a:rPr>
              <a:t>Sanner</a:t>
            </a:r>
            <a:r>
              <a:rPr lang="sv-SE" sz="3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3000" dirty="0" err="1" smtClean="0">
                <a:solidFill>
                  <a:schemeClr val="tx2">
                    <a:lumMod val="75000"/>
                  </a:schemeClr>
                </a:solidFill>
              </a:rPr>
              <a:t>Färnstrand</a:t>
            </a:r>
            <a:r>
              <a:rPr lang="sv-SE" sz="3000" dirty="0" smtClean="0">
                <a:solidFill>
                  <a:schemeClr val="tx2">
                    <a:lumMod val="75000"/>
                  </a:schemeClr>
                </a:solidFill>
              </a:rPr>
              <a:t> (kommunikation)</a:t>
            </a:r>
          </a:p>
          <a:p>
            <a:pPr marL="457200" indent="-457200"/>
            <a:r>
              <a:rPr lang="sv-SE" sz="3000" dirty="0" smtClean="0">
                <a:solidFill>
                  <a:schemeClr val="tx2">
                    <a:lumMod val="75000"/>
                  </a:schemeClr>
                </a:solidFill>
              </a:rPr>
              <a:t>Rickard </a:t>
            </a:r>
            <a:r>
              <a:rPr lang="sv-SE" sz="3000" dirty="0" err="1" smtClean="0">
                <a:solidFill>
                  <a:schemeClr val="tx2">
                    <a:lumMod val="75000"/>
                  </a:schemeClr>
                </a:solidFill>
              </a:rPr>
              <a:t>Bjerselius</a:t>
            </a:r>
            <a:r>
              <a:rPr lang="sv-SE" sz="3000" dirty="0" smtClean="0">
                <a:solidFill>
                  <a:schemeClr val="tx2">
                    <a:lumMod val="75000"/>
                  </a:schemeClr>
                </a:solidFill>
              </a:rPr>
              <a:t> (rådgivning)</a:t>
            </a:r>
            <a:endParaRPr lang="sv-SE" sz="1200" dirty="0">
              <a:solidFill>
                <a:schemeClr val="tx2">
                  <a:lumMod val="75000"/>
                </a:schemeClr>
              </a:solidFill>
            </a:endParaRP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4258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8136903" cy="864095"/>
          </a:xfrm>
        </p:spPr>
        <p:txBody>
          <a:bodyPr>
            <a:normAutofit/>
          </a:bodyPr>
          <a:lstStyle/>
          <a:p>
            <a:r>
              <a:rPr lang="sv-SE" sz="3600" dirty="0" smtClean="0"/>
              <a:t>Exempel på v</a:t>
            </a:r>
            <a:r>
              <a:rPr lang="sv-SE" sz="3600" noProof="0" dirty="0" err="1" smtClean="0"/>
              <a:t>isualisering</a:t>
            </a:r>
            <a:endParaRPr lang="sv-SE" sz="3600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1556793"/>
            <a:ext cx="2088232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457200" indent="-457200">
              <a:buFont typeface="+mj-lt"/>
              <a:buAutoNum type="arabicParenR"/>
            </a:pPr>
            <a:endParaRPr lang="sv-SE" sz="1200" dirty="0"/>
          </a:p>
          <a:p>
            <a:endParaRPr lang="sv-SE" dirty="0" smtClean="0"/>
          </a:p>
          <a:p>
            <a:endParaRPr lang="sv-S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6962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4"/>
          <p:cNvSpPr/>
          <p:nvPr/>
        </p:nvSpPr>
        <p:spPr>
          <a:xfrm>
            <a:off x="755576" y="5301208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400" b="1" dirty="0" smtClean="0">
                <a:solidFill>
                  <a:schemeClr val="tx2">
                    <a:lumMod val="75000"/>
                  </a:schemeClr>
                </a:solidFill>
              </a:rPr>
              <a:t>Tyska riskvärderingsinstitutets modell</a:t>
            </a:r>
            <a:endParaRPr lang="sv-SE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1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8136903" cy="864095"/>
          </a:xfrm>
        </p:spPr>
        <p:txBody>
          <a:bodyPr>
            <a:normAutofit/>
          </a:bodyPr>
          <a:lstStyle/>
          <a:p>
            <a:r>
              <a:rPr lang="sv-SE" sz="3600" noProof="0" dirty="0" smtClean="0"/>
              <a:t>Risktermometerns delar</a:t>
            </a:r>
            <a:endParaRPr lang="sv-SE" sz="3600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1556792"/>
            <a:ext cx="7992888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Ny riskvärderingsmetod</a:t>
            </a:r>
            <a:endParaRPr lang="sv-SE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Metod för att beräkna osäkerheten i resultatet</a:t>
            </a:r>
          </a:p>
          <a:p>
            <a:pPr marL="457200" indent="-457200">
              <a:buFont typeface="+mj-lt"/>
              <a:buAutoNum type="arabicParenR"/>
            </a:pP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Metod för att klassificerar resultatet i någon av 5 riskklasser</a:t>
            </a:r>
          </a:p>
          <a:p>
            <a:pPr marL="457200" indent="-457200">
              <a:buFont typeface="+mj-lt"/>
              <a:buAutoNum type="arabicParenR"/>
            </a:pP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Grafik som illusterar resultatet (fronten)</a:t>
            </a:r>
          </a:p>
          <a:p>
            <a:pPr marL="457200" indent="-457200">
              <a:buFont typeface="+mj-lt"/>
              <a:buAutoNum type="arabicParenR"/>
            </a:pPr>
            <a:endParaRPr lang="sv-SE" sz="2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En första version är framtagen som lagts ut på öppen konsultation, </a:t>
            </a:r>
            <a:r>
              <a:rPr lang="sv-SE" sz="2600" smtClean="0">
                <a:solidFill>
                  <a:schemeClr val="tx2">
                    <a:lumMod val="75000"/>
                  </a:schemeClr>
                </a:solidFill>
              </a:rPr>
              <a:t>tom </a:t>
            </a:r>
            <a:r>
              <a:rPr lang="sv-SE" sz="2600" smtClean="0">
                <a:solidFill>
                  <a:schemeClr val="tx2">
                    <a:lumMod val="75000"/>
                  </a:schemeClr>
                </a:solidFill>
              </a:rPr>
              <a:t>28 </a:t>
            </a: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Februari 2015</a:t>
            </a:r>
          </a:p>
          <a:p>
            <a:pPr marL="0" indent="0">
              <a:buNone/>
            </a:pP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Konsultationen omfattar del 1, 2 och 3.</a:t>
            </a:r>
          </a:p>
          <a:p>
            <a:pPr marL="0" indent="0">
              <a:buNone/>
            </a:pPr>
            <a:endParaRPr lang="sv-SE" sz="1200" dirty="0"/>
          </a:p>
          <a:p>
            <a:endParaRPr lang="sv-SE" dirty="0" smtClean="0"/>
          </a:p>
          <a:p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8136903" cy="864095"/>
          </a:xfrm>
        </p:spPr>
        <p:txBody>
          <a:bodyPr>
            <a:normAutofit/>
          </a:bodyPr>
          <a:lstStyle/>
          <a:p>
            <a:r>
              <a:rPr lang="sv-SE" sz="3600" noProof="0" dirty="0" smtClean="0"/>
              <a:t>Exempel</a:t>
            </a:r>
            <a:endParaRPr lang="sv-SE" sz="3600" noProof="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57" y="1412776"/>
            <a:ext cx="8156199" cy="1010329"/>
          </a:xfrm>
          <a:prstGeom prst="rect">
            <a:avLst/>
          </a:prstGeom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611560" y="2708920"/>
            <a:ext cx="7992888" cy="2952328"/>
          </a:xfrm>
        </p:spPr>
        <p:txBody>
          <a:bodyPr>
            <a:normAutofit fontScale="85000" lnSpcReduction="20000"/>
          </a:bodyPr>
          <a:lstStyle/>
          <a:p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Blyintaget från mat i allmänbefolkningen</a:t>
            </a:r>
          </a:p>
          <a:p>
            <a:endParaRPr lang="sv-SE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Bred </a:t>
            </a:r>
            <a:r>
              <a:rPr lang="sv-SE" sz="2600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råtonad stapel visar storleken på det nya riskvärderingsmåttet</a:t>
            </a:r>
          </a:p>
          <a:p>
            <a:endParaRPr lang="sv-SE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Tunn </a:t>
            </a:r>
            <a:r>
              <a:rPr lang="sv-SE" sz="2600" dirty="0">
                <a:solidFill>
                  <a:schemeClr val="tx2">
                    <a:lumMod val="75000"/>
                  </a:schemeClr>
                </a:solidFill>
              </a:rPr>
              <a:t>mörkgrå stapel: osäkerheten i måttet</a:t>
            </a:r>
            <a:endParaRPr lang="sv-SE" sz="1200" dirty="0"/>
          </a:p>
          <a:p>
            <a:endParaRPr lang="sv-SE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Värdet på 0.29 klassificerar i Riskklass 3: ”</a:t>
            </a:r>
            <a:r>
              <a:rPr lang="sv-SE" sz="2600" dirty="0" err="1" smtClean="0">
                <a:solidFill>
                  <a:schemeClr val="tx2">
                    <a:lumMod val="75000"/>
                  </a:schemeClr>
                </a:solidFill>
              </a:rPr>
              <a:t>low</a:t>
            </a: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sv-SE" sz="2600" dirty="0" err="1" smtClean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-moderate </a:t>
            </a:r>
            <a:r>
              <a:rPr lang="sv-SE" sz="2600" dirty="0" err="1" smtClean="0">
                <a:solidFill>
                  <a:schemeClr val="tx2">
                    <a:lumMod val="75000"/>
                  </a:schemeClr>
                </a:solidFill>
              </a:rPr>
              <a:t>concern</a:t>
            </a: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”</a:t>
            </a:r>
            <a:endParaRPr lang="sv-SE" dirty="0">
              <a:solidFill>
                <a:schemeClr val="tx2">
                  <a:lumMod val="75000"/>
                </a:schemeClr>
              </a:solidFill>
            </a:endParaRPr>
          </a:p>
          <a:p>
            <a:endParaRPr lang="sv-SE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647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8136903" cy="864095"/>
          </a:xfrm>
        </p:spPr>
        <p:txBody>
          <a:bodyPr>
            <a:normAutofit/>
          </a:bodyPr>
          <a:lstStyle/>
          <a:p>
            <a:r>
              <a:rPr lang="sv-SE" sz="3600" noProof="0" dirty="0" smtClean="0"/>
              <a:t>Exempel</a:t>
            </a:r>
            <a:endParaRPr lang="sv-SE" sz="3600" noProof="0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395536" y="1484784"/>
            <a:ext cx="7992888" cy="3600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Bly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91" y="2204864"/>
            <a:ext cx="6912033" cy="856211"/>
          </a:xfrm>
          <a:prstGeom prst="rect">
            <a:avLst/>
          </a:prstGeom>
        </p:spPr>
      </p:pic>
      <p:sp>
        <p:nvSpPr>
          <p:cNvPr id="7" name="Platshållare för innehåll 2"/>
          <p:cNvSpPr txBox="1">
            <a:spLocks/>
          </p:cNvSpPr>
          <p:nvPr/>
        </p:nvSpPr>
        <p:spPr>
          <a:xfrm>
            <a:off x="251520" y="2492896"/>
            <a:ext cx="799288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v-SE" sz="2600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ioxin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91" y="1196752"/>
            <a:ext cx="6912033" cy="85621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91" y="3212976"/>
            <a:ext cx="6912033" cy="856211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221088"/>
            <a:ext cx="6912033" cy="856211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91" y="5229200"/>
            <a:ext cx="6912033" cy="856211"/>
          </a:xfrm>
          <a:prstGeom prst="rect">
            <a:avLst/>
          </a:prstGeom>
        </p:spPr>
      </p:pic>
      <p:sp>
        <p:nvSpPr>
          <p:cNvPr id="12" name="Platshållare för innehåll 2"/>
          <p:cNvSpPr txBox="1">
            <a:spLocks/>
          </p:cNvSpPr>
          <p:nvPr/>
        </p:nvSpPr>
        <p:spPr>
          <a:xfrm>
            <a:off x="35496" y="3501008"/>
            <a:ext cx="799288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v-SE" sz="2600" dirty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admium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13" name="Platshållare för innehåll 2"/>
          <p:cNvSpPr txBox="1">
            <a:spLocks/>
          </p:cNvSpPr>
          <p:nvPr/>
        </p:nvSpPr>
        <p:spPr>
          <a:xfrm>
            <a:off x="395536" y="4509120"/>
            <a:ext cx="799288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BPA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14" name="Platshållare för innehåll 2"/>
          <p:cNvSpPr txBox="1">
            <a:spLocks/>
          </p:cNvSpPr>
          <p:nvPr/>
        </p:nvSpPr>
        <p:spPr>
          <a:xfrm>
            <a:off x="395536" y="5301208"/>
            <a:ext cx="799288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v-SE" sz="2600" dirty="0" smtClean="0">
                <a:solidFill>
                  <a:schemeClr val="tx2">
                    <a:lumMod val="75000"/>
                  </a:schemeClr>
                </a:solidFill>
              </a:rPr>
              <a:t>HCB</a:t>
            </a: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8366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V Hall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SLV Hallon</Template>
  <TotalTime>2040</TotalTime>
  <Words>201</Words>
  <Application>Microsoft Office PowerPoint</Application>
  <PresentationFormat>Bildspel på skärmen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SLV Hallon</vt:lpstr>
      <vt:lpstr>Risktermometern   ett konsumentinriktat sätt att visualisera resultat av myndighetens riskvärderingar </vt:lpstr>
      <vt:lpstr>Bakgrund</vt:lpstr>
      <vt:lpstr>Tvärdisciplinär projektgrupp</vt:lpstr>
      <vt:lpstr>Exempel på visualisering</vt:lpstr>
      <vt:lpstr>Risktermometerns delar</vt:lpstr>
      <vt:lpstr>Exempel</vt:lpstr>
      <vt:lpstr>Exempel</vt:lpstr>
    </vt:vector>
  </TitlesOfParts>
  <Company>Livsmedelsverket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och trix</dc:title>
  <dc:creator>lebu</dc:creator>
  <cp:lastModifiedBy>Sand Salomon RN</cp:lastModifiedBy>
  <cp:revision>287</cp:revision>
  <cp:lastPrinted>2014-12-19T16:41:53Z</cp:lastPrinted>
  <dcterms:created xsi:type="dcterms:W3CDTF">2012-12-17T09:23:17Z</dcterms:created>
  <dcterms:modified xsi:type="dcterms:W3CDTF">2015-03-12T13:22:24Z</dcterms:modified>
</cp:coreProperties>
</file>