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5"/>
  </p:notesMasterIdLst>
  <p:handoutMasterIdLst>
    <p:handoutMasterId r:id="rId36"/>
  </p:handoutMasterIdLst>
  <p:sldIdLst>
    <p:sldId id="569" r:id="rId2"/>
    <p:sldId id="472" r:id="rId3"/>
    <p:sldId id="464" r:id="rId4"/>
    <p:sldId id="491" r:id="rId5"/>
    <p:sldId id="658" r:id="rId6"/>
    <p:sldId id="667" r:id="rId7"/>
    <p:sldId id="607" r:id="rId8"/>
    <p:sldId id="610" r:id="rId9"/>
    <p:sldId id="603" r:id="rId10"/>
    <p:sldId id="300" r:id="rId11"/>
    <p:sldId id="501" r:id="rId12"/>
    <p:sldId id="496" r:id="rId13"/>
    <p:sldId id="695" r:id="rId14"/>
    <p:sldId id="691" r:id="rId15"/>
    <p:sldId id="670" r:id="rId16"/>
    <p:sldId id="696" r:id="rId17"/>
    <p:sldId id="506" r:id="rId18"/>
    <p:sldId id="683" r:id="rId19"/>
    <p:sldId id="654" r:id="rId20"/>
    <p:sldId id="718" r:id="rId21"/>
    <p:sldId id="657" r:id="rId22"/>
    <p:sldId id="536" r:id="rId23"/>
    <p:sldId id="530" r:id="rId24"/>
    <p:sldId id="326" r:id="rId25"/>
    <p:sldId id="327" r:id="rId26"/>
    <p:sldId id="328" r:id="rId27"/>
    <p:sldId id="533" r:id="rId28"/>
    <p:sldId id="720" r:id="rId29"/>
    <p:sldId id="699" r:id="rId30"/>
    <p:sldId id="700" r:id="rId31"/>
    <p:sldId id="701" r:id="rId32"/>
    <p:sldId id="719" r:id="rId33"/>
    <p:sldId id="665" r:id="rId34"/>
  </p:sldIdLst>
  <p:sldSz cx="9906000" cy="6858000" type="A4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9" clrMode="gray" scaleToFitPaper="1" frameSlides="1"/>
  <p:clrMru>
    <a:srgbClr val="C300C3"/>
    <a:srgbClr val="669719"/>
    <a:srgbClr val="527815"/>
    <a:srgbClr val="38510F"/>
    <a:srgbClr val="23320A"/>
    <a:srgbClr val="00FF00"/>
    <a:srgbClr val="0000FF"/>
    <a:srgbClr val="FEFF26"/>
    <a:srgbClr val="FF0000"/>
    <a:srgbClr val="F7EDB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571" autoAdjust="0"/>
    <p:restoredTop sz="95029" autoAdjust="0"/>
  </p:normalViewPr>
  <p:slideViewPr>
    <p:cSldViewPr snapToObjects="1">
      <p:cViewPr>
        <p:scale>
          <a:sx n="121" d="100"/>
          <a:sy n="121" d="100"/>
        </p:scale>
        <p:origin x="-88" y="-8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5A362-05FE-6941-A583-C3E3CE66B319}" type="datetimeFigureOut">
              <a:rPr lang="sv-SE" smtClean="0"/>
              <a:pPr/>
              <a:t>15-03-12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F7A1D-D2F4-494D-ACB0-1B4832F44BF7}" type="slidenum">
              <a:rPr lang="sv-SE" smtClean="0"/>
              <a:pPr/>
              <a:t>‹Nr.›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C49155D-6A16-244B-A0C7-C30EA51A54BA}" type="datetime1">
              <a:rPr lang="sv-SE"/>
              <a:pPr>
                <a:defRPr/>
              </a:pPr>
              <a:t>15-03-12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 smtClean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4F83ED-D906-6B47-9492-DF59A7585201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 vert="horz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bjornone@gmail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bjornone@gmail.com" TargetMode="External"/><Relationship Id="rId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ubrik 1"/>
          <p:cNvSpPr>
            <a:spLocks noGrp="1"/>
          </p:cNvSpPr>
          <p:nvPr>
            <p:ph type="ctrTitle"/>
          </p:nvPr>
        </p:nvSpPr>
        <p:spPr bwMode="auto">
          <a:xfrm>
            <a:off x="495300" y="53976"/>
            <a:ext cx="8997950" cy="14700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v-SE" sz="3200" dirty="0" smtClean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lairMdITC TT Medium"/>
              </a:rPr>
              <a:t>Tillväxtens slut</a:t>
            </a:r>
            <a:br>
              <a:rPr lang="sv-SE" sz="3200" dirty="0" smtClean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lairMdITC TT Medium"/>
              </a:rPr>
            </a:br>
            <a:r>
              <a:rPr lang="sv-SE" sz="3200" dirty="0" smtClean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lairMdITC TT Medium"/>
              </a:rPr>
              <a:t>&amp;</a:t>
            </a:r>
            <a:br>
              <a:rPr lang="sv-SE" sz="3200" dirty="0" smtClean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lairMdITC TT Medium"/>
              </a:rPr>
            </a:br>
            <a:r>
              <a:rPr lang="sv-SE" sz="3200" dirty="0" smtClean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lairMdITC TT Medium"/>
              </a:rPr>
              <a:t>omställningens tid…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577850" y="6444734"/>
            <a:ext cx="891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>
                <a:solidFill>
                  <a:srgbClr val="0000FF"/>
                </a:solidFill>
              </a:rPr>
              <a:t>© Björn Forsberg / </a:t>
            </a:r>
            <a:r>
              <a:rPr lang="sv-SE" sz="1600" dirty="0" smtClean="0">
                <a:solidFill>
                  <a:srgbClr val="FF0000"/>
                </a:solidFill>
              </a:rPr>
              <a:t>Gränslöst</a:t>
            </a:r>
            <a:r>
              <a:rPr lang="sv-SE" sz="1600" dirty="0" smtClean="0">
                <a:solidFill>
                  <a:srgbClr val="0000FF"/>
                </a:solidFill>
              </a:rPr>
              <a:t> </a:t>
            </a:r>
            <a:r>
              <a:rPr lang="sv-SE" sz="1600" dirty="0" smtClean="0">
                <a:solidFill>
                  <a:srgbClr val="0000FF"/>
                </a:solidFill>
                <a:hlinkClick r:id="rId2"/>
              </a:rPr>
              <a:t>bjornone@gmail.com</a:t>
            </a:r>
            <a:r>
              <a:rPr lang="sv-SE" sz="1600" dirty="0" smtClean="0">
                <a:solidFill>
                  <a:srgbClr val="0000FF"/>
                </a:solidFill>
              </a:rPr>
              <a:t>  Blogg: </a:t>
            </a:r>
            <a:r>
              <a:rPr lang="sv-SE" sz="1600" dirty="0" err="1" smtClean="0">
                <a:solidFill>
                  <a:srgbClr val="FF0000"/>
                </a:solidFill>
              </a:rPr>
              <a:t>igranslandet.blogspot.se</a:t>
            </a:r>
            <a:endParaRPr lang="sv-SE" sz="16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3550" y="2057403"/>
            <a:ext cx="2607768" cy="3581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scene3d>
            <a:camera prst="perspectiveFront">
              <a:rot lat="0" lon="0" rev="1200000"/>
            </a:camera>
            <a:lightRig rig="threePt" dir="t"/>
          </a:scene3d>
        </p:spPr>
      </p:pic>
      <p:pic>
        <p:nvPicPr>
          <p:cNvPr id="7" name="Bildobjekt 6" descr="1201 Lågupplöst framsid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1676400"/>
            <a:ext cx="3302000" cy="4157343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914400" y="5377191"/>
            <a:ext cx="7833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 smtClean="0">
                <a:solidFill>
                  <a:srgbClr val="FFFF00"/>
                </a:solidFill>
                <a:latin typeface="BlairMdITC TT Medium"/>
              </a:rPr>
              <a:t>Miljöchefsmötet 12 mars 2015</a:t>
            </a:r>
            <a:endParaRPr lang="sv-SE" sz="2800" dirty="0">
              <a:solidFill>
                <a:srgbClr val="FFFF00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990600"/>
            <a:ext cx="6934200" cy="5573486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3714750" y="195590"/>
            <a:ext cx="371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smtClean="0">
                <a:solidFill>
                  <a:schemeClr val="bg2">
                    <a:lumMod val="10000"/>
                  </a:schemeClr>
                </a:solidFill>
              </a:rPr>
              <a:t>Den större bilden…</a:t>
            </a:r>
            <a:endParaRPr lang="sv-SE" sz="2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209 småskalig vind 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09600" y="304801"/>
            <a:ext cx="870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 smtClean="0">
                <a:solidFill>
                  <a:srgbClr val="FFFF00"/>
                </a:solidFill>
                <a:latin typeface="BlairMdITC TT Medium"/>
              </a:rPr>
              <a:t>Tar oss inte till Thailand!</a:t>
            </a:r>
            <a:endParaRPr lang="sv-SE" sz="3600" dirty="0">
              <a:solidFill>
                <a:srgbClr val="FFFF00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209 Gammalt oljefält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9356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1651000" y="1066800"/>
            <a:ext cx="33778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 smtClean="0">
                <a:solidFill>
                  <a:srgbClr val="0000FF"/>
                </a:solidFill>
                <a:latin typeface="BlairMdITC TT Medium"/>
              </a:rPr>
              <a:t>Enkel olja</a:t>
            </a:r>
            <a:endParaRPr lang="sv-SE" sz="3200" dirty="0">
              <a:solidFill>
                <a:srgbClr val="0000FF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209 tjärsand Alberta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2362200" y="4800600"/>
            <a:ext cx="4506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dirty="0" smtClean="0">
                <a:solidFill>
                  <a:srgbClr val="FEFF26"/>
                </a:solidFill>
                <a:latin typeface="BlairMdITC TT Medium"/>
              </a:rPr>
              <a:t>Svår olja</a:t>
            </a:r>
            <a:endParaRPr lang="sv-SE" sz="4800" dirty="0">
              <a:solidFill>
                <a:srgbClr val="FEFF26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409 Michel S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87284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457200" y="5181600"/>
            <a:ext cx="9094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dirty="0" smtClean="0">
                <a:solidFill>
                  <a:srgbClr val="FEFF26"/>
                </a:solidFill>
                <a:latin typeface="BlairMdITC TT Medium"/>
              </a:rPr>
              <a:t>”Tillväxten är över”</a:t>
            </a:r>
            <a:endParaRPr lang="sv-SE" sz="4800" dirty="0">
              <a:solidFill>
                <a:srgbClr val="FEFF26"/>
              </a:solidFill>
              <a:latin typeface="BlairMdITC TT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gatukravaller Aten No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09600" y="2286000"/>
            <a:ext cx="89046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800" dirty="0" smtClean="0">
                <a:solidFill>
                  <a:srgbClr val="FF0000"/>
                </a:solidFill>
                <a:latin typeface="BlairMdITC TT Medium"/>
              </a:rPr>
              <a:t>Konflikt </a:t>
            </a:r>
          </a:p>
          <a:p>
            <a:pPr algn="ctr"/>
            <a:r>
              <a:rPr lang="sv-SE" sz="4800" dirty="0" smtClean="0">
                <a:solidFill>
                  <a:srgbClr val="FEFF26"/>
                </a:solidFill>
                <a:latin typeface="BlairMdITC TT Medium"/>
              </a:rPr>
              <a:t>eller</a:t>
            </a:r>
            <a:r>
              <a:rPr lang="sv-SE" sz="4800" dirty="0" smtClean="0">
                <a:solidFill>
                  <a:srgbClr val="FFFF00"/>
                </a:solidFill>
                <a:latin typeface="BlairMdITC TT Medium"/>
              </a:rPr>
              <a:t> Omställning?</a:t>
            </a:r>
            <a:endParaRPr lang="sv-SE" sz="4800" dirty="0">
              <a:solidFill>
                <a:srgbClr val="FFFF00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404 Christianiacykel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2057400" y="362634"/>
            <a:ext cx="54765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800" dirty="0" smtClean="0">
                <a:solidFill>
                  <a:srgbClr val="FF0000"/>
                </a:solidFill>
                <a:latin typeface="BlairMdITC TT Medium"/>
              </a:rPr>
              <a:t>Utmaningen</a:t>
            </a:r>
          </a:p>
          <a:p>
            <a:pPr algn="ctr"/>
            <a:r>
              <a:rPr lang="sv-SE" sz="4800" dirty="0" smtClean="0">
                <a:solidFill>
                  <a:srgbClr val="FF0000"/>
                </a:solidFill>
                <a:latin typeface="BlairMdITC TT Medium"/>
              </a:rPr>
              <a:t>är enorm!</a:t>
            </a:r>
            <a:endParaRPr lang="sv-SE" sz="4800" dirty="0">
              <a:solidFill>
                <a:srgbClr val="FF0000"/>
              </a:solidFill>
              <a:latin typeface="BlairMdITC TT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venskt Mikrobryggeri Sundsvall För kap 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71475" y="371475"/>
            <a:ext cx="3962400" cy="3219450"/>
          </a:xfrm>
          <a:prstGeom prst="rect">
            <a:avLst/>
          </a:prstGeom>
        </p:spPr>
      </p:pic>
      <p:pic>
        <p:nvPicPr>
          <p:cNvPr id="3" name="Bildobjekt 2" descr="Earthwork 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0" y="0"/>
            <a:ext cx="4757887" cy="3293922"/>
          </a:xfrm>
          <a:prstGeom prst="rect">
            <a:avLst/>
          </a:prstGeom>
        </p:spPr>
      </p:pic>
      <p:pic>
        <p:nvPicPr>
          <p:cNvPr id="11" name="Bildobjekt 10" descr="Egen odling För övergång t Kap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350" y="3293922"/>
            <a:ext cx="5200650" cy="3600450"/>
          </a:xfrm>
          <a:prstGeom prst="rect">
            <a:avLst/>
          </a:prstGeom>
        </p:spPr>
      </p:pic>
      <p:pic>
        <p:nvPicPr>
          <p:cNvPr id="12" name="Bildobjekt 11" descr="1210 gerillaodling 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93923"/>
            <a:ext cx="5035550" cy="3570663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550" y="0"/>
            <a:ext cx="3219450" cy="3559042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3219450" y="1"/>
            <a:ext cx="43799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400" dirty="0" smtClean="0">
                <a:solidFill>
                  <a:srgbClr val="FF0000"/>
                </a:solidFill>
                <a:latin typeface="BlairMdITC TT Medium"/>
              </a:rPr>
              <a:t>Framtiden</a:t>
            </a:r>
            <a:endParaRPr lang="sv-SE" sz="4400" dirty="0">
              <a:solidFill>
                <a:srgbClr val="FF0000"/>
              </a:solidFill>
              <a:latin typeface="BlairMdITC TT Medium"/>
            </a:endParaRPr>
          </a:p>
        </p:txBody>
      </p:sp>
      <p:sp>
        <p:nvSpPr>
          <p:cNvPr id="16" name="textruta 15"/>
          <p:cNvSpPr txBox="1"/>
          <p:nvPr/>
        </p:nvSpPr>
        <p:spPr>
          <a:xfrm>
            <a:off x="3632201" y="5943601"/>
            <a:ext cx="3517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400" dirty="0" smtClean="0">
                <a:solidFill>
                  <a:srgbClr val="FF0000"/>
                </a:solidFill>
                <a:latin typeface="BlairMdITC TT Medium"/>
              </a:rPr>
              <a:t>är nära!</a:t>
            </a:r>
            <a:endParaRPr lang="sv-SE" sz="4400" dirty="0">
              <a:solidFill>
                <a:srgbClr val="FF0000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Traffic ja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337" y="0"/>
            <a:ext cx="9967337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990600" y="1295400"/>
            <a:ext cx="83920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800" b="1" dirty="0" smtClean="0">
                <a:solidFill>
                  <a:srgbClr val="000090"/>
                </a:solidFill>
                <a:latin typeface="BlairMdITC TT Medium"/>
              </a:rPr>
              <a:t>RESURSVÄGGEN</a:t>
            </a:r>
            <a:r>
              <a:rPr lang="sv-SE" sz="4800" b="1" dirty="0" smtClean="0">
                <a:solidFill>
                  <a:srgbClr val="800000"/>
                </a:solidFill>
                <a:latin typeface="BlairMdITC TT Medium"/>
              </a:rPr>
              <a:t> </a:t>
            </a:r>
          </a:p>
          <a:p>
            <a:pPr algn="ctr"/>
            <a:r>
              <a:rPr lang="sv-SE" sz="4800" b="1" dirty="0" smtClean="0">
                <a:solidFill>
                  <a:srgbClr val="800000"/>
                </a:solidFill>
                <a:latin typeface="BlairMdITC TT Medium"/>
              </a:rPr>
              <a:t>GER OSS </a:t>
            </a:r>
          </a:p>
          <a:p>
            <a:pPr algn="ctr"/>
            <a:r>
              <a:rPr lang="sv-SE" sz="4800" b="1" dirty="0" smtClean="0">
                <a:solidFill>
                  <a:srgbClr val="800000"/>
                </a:solidFill>
                <a:latin typeface="BlairMdITC TT Medium"/>
              </a:rPr>
              <a:t>INGET ALTERNATIV</a:t>
            </a:r>
            <a:endParaRPr lang="sv-SE" sz="4800" b="1" dirty="0">
              <a:solidFill>
                <a:srgbClr val="800000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hip_on_the_giant_waves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906000" cy="6910251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2228850" y="381000"/>
            <a:ext cx="56959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200" dirty="0" smtClean="0">
                <a:solidFill>
                  <a:srgbClr val="FF0000"/>
                </a:solidFill>
                <a:latin typeface="BlairMdITC TT Medium"/>
              </a:rPr>
              <a:t>Så bygger vi motståndskraft!</a:t>
            </a:r>
            <a:endParaRPr lang="sv-SE" sz="3200" dirty="0">
              <a:solidFill>
                <a:srgbClr val="FF0000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95300" y="1828800"/>
            <a:ext cx="8915400" cy="3124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v-SE" sz="2800" i="1" spc="150" dirty="0" smtClean="0">
                <a:solidFill>
                  <a:srgbClr val="0000FF"/>
                </a:solidFill>
                <a:latin typeface="BlairMdITC TT Medium"/>
              </a:rPr>
              <a:t>”Varje kris är en möjlighet och vi närmar oss nu den största möjligheten någonsin.”</a:t>
            </a:r>
            <a:endParaRPr lang="sv-SE" sz="2800" i="1" spc="150" dirty="0">
              <a:solidFill>
                <a:srgbClr val="0000FF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404 Malmö Movebybik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1447800" y="1532930"/>
            <a:ext cx="7383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dirty="0" smtClean="0">
                <a:solidFill>
                  <a:srgbClr val="0000FF"/>
                </a:solidFill>
                <a:latin typeface="BlairMdITC TT Medium"/>
              </a:rPr>
              <a:t>Det rör på sig!</a:t>
            </a:r>
            <a:endParaRPr lang="sv-SE" sz="5400" dirty="0">
              <a:solidFill>
                <a:srgbClr val="0000FF"/>
              </a:solidFill>
              <a:latin typeface="BlairMdITC TT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N3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1295400" y="2286000"/>
            <a:ext cx="760131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5400" dirty="0" smtClean="0">
                <a:solidFill>
                  <a:srgbClr val="FEFF26"/>
                </a:solidFill>
                <a:latin typeface="BlairMdITC TT Medium"/>
              </a:rPr>
              <a:t>Platserna som</a:t>
            </a:r>
          </a:p>
          <a:p>
            <a:pPr algn="ctr"/>
            <a:r>
              <a:rPr lang="sv-SE" sz="5400" dirty="0" smtClean="0">
                <a:solidFill>
                  <a:srgbClr val="FEFF26"/>
                </a:solidFill>
                <a:latin typeface="BlairMdITC TT Medium"/>
              </a:rPr>
              <a:t>går före</a:t>
            </a:r>
            <a:endParaRPr lang="sv-SE" sz="5400" dirty="0">
              <a:solidFill>
                <a:srgbClr val="FEFF26"/>
              </a:solidFill>
              <a:latin typeface="BlairMdITC TT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us som omnämns i artikeln - här utan den gamla dam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74206" y="241895"/>
            <a:ext cx="6840140" cy="635635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220273" y="1422231"/>
            <a:ext cx="968572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dirty="0" smtClean="0">
                <a:solidFill>
                  <a:srgbClr val="FEFF26"/>
                </a:solidFill>
                <a:latin typeface="BlairMdITC TT Medium"/>
              </a:rPr>
              <a:t>DETROIT</a:t>
            </a:r>
          </a:p>
          <a:p>
            <a:pPr algn="ctr"/>
            <a:r>
              <a:rPr lang="sv-SE" sz="3600" dirty="0" smtClean="0">
                <a:solidFill>
                  <a:srgbClr val="FF0000"/>
                </a:solidFill>
                <a:latin typeface="BlairMdITC TT Medium"/>
              </a:rPr>
              <a:t>VÄNDA KRIS TILL MÖJLIGHET!</a:t>
            </a:r>
            <a:endParaRPr lang="sv-SE" sz="3600" dirty="0">
              <a:solidFill>
                <a:srgbClr val="FF0000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N01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N01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arthwork 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arthwork 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Organisationen Grown in Detroit på Wayne State Farmers mark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N06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533403" y="838200"/>
            <a:ext cx="8807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 smtClean="0">
                <a:solidFill>
                  <a:srgbClr val="FF0000"/>
                </a:solidFill>
                <a:latin typeface="BlairMdITC TT Medium"/>
              </a:rPr>
              <a:t>OMSTÄLLNING PÅ KUBA</a:t>
            </a:r>
            <a:endParaRPr lang="sv-SE" sz="4000" dirty="0">
              <a:solidFill>
                <a:srgbClr val="FF0000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N04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-1" y="381000"/>
            <a:ext cx="99060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5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lairMdITC TT Medium"/>
              </a:rPr>
              <a:t>Portland: </a:t>
            </a:r>
          </a:p>
          <a:p>
            <a:pPr algn="ctr"/>
            <a:endParaRPr lang="sv-SE" sz="5400" dirty="0" smtClean="0">
              <a:solidFill>
                <a:srgbClr val="0000FF"/>
              </a:solidFill>
              <a:latin typeface="BlairMdITC TT Medium"/>
            </a:endParaRPr>
          </a:p>
          <a:p>
            <a:pPr algn="ctr"/>
            <a:r>
              <a:rPr lang="sv-SE" sz="5400" dirty="0" smtClean="0">
                <a:solidFill>
                  <a:srgbClr val="FF0000"/>
                </a:solidFill>
                <a:latin typeface="BlairMdITC TT Medium"/>
              </a:rPr>
              <a:t>En alternativ amerikansk dröm</a:t>
            </a:r>
            <a:endParaRPr lang="sv-SE" sz="5400" dirty="0">
              <a:solidFill>
                <a:srgbClr val="FF0000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tillväxt tillväxt no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46934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412751" y="533401"/>
            <a:ext cx="5216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800" dirty="0" smtClean="0">
                <a:solidFill>
                  <a:srgbClr val="0000FF"/>
                </a:solidFill>
                <a:latin typeface="BlairMdITC TT Medium"/>
              </a:rPr>
              <a:t>TILLVÄXT, TILLVÄXT, </a:t>
            </a:r>
          </a:p>
          <a:p>
            <a:pPr algn="ctr"/>
            <a:r>
              <a:rPr lang="sv-SE" sz="2800" dirty="0" smtClean="0">
                <a:solidFill>
                  <a:srgbClr val="0000FF"/>
                </a:solidFill>
                <a:latin typeface="BlairMdITC TT Medium"/>
              </a:rPr>
              <a:t>TILLVÄXT…</a:t>
            </a:r>
            <a:endParaRPr lang="sv-SE" sz="2800" dirty="0">
              <a:solidFill>
                <a:srgbClr val="0000FF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Cykelstråk längs vattenlinjen No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9342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1155701" y="304800"/>
            <a:ext cx="6653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 smtClean="0">
                <a:solidFill>
                  <a:srgbClr val="FF0000"/>
                </a:solidFill>
                <a:latin typeface="BlairMdITC TT Medium"/>
              </a:rPr>
              <a:t>Före Detta Motorväg </a:t>
            </a:r>
            <a:endParaRPr lang="sv-SE" sz="3200" dirty="0">
              <a:solidFill>
                <a:srgbClr val="FF0000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ioneer Sq N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7534" y="28365"/>
            <a:ext cx="6858002" cy="6801272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2146300" y="70991"/>
            <a:ext cx="46634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FF0000"/>
                </a:solidFill>
                <a:latin typeface="BlairMdITC TT Medium"/>
              </a:rPr>
              <a:t>Före Detta</a:t>
            </a:r>
          </a:p>
          <a:p>
            <a:pPr algn="ctr"/>
            <a:r>
              <a:rPr lang="sv-SE" sz="3200" dirty="0" smtClean="0">
                <a:solidFill>
                  <a:srgbClr val="FF0000"/>
                </a:solidFill>
                <a:latin typeface="BlairMdITC TT Medium"/>
              </a:rPr>
              <a:t>Parkeringshus</a:t>
            </a:r>
            <a:endParaRPr lang="sv-SE" sz="3200" dirty="0">
              <a:solidFill>
                <a:srgbClr val="FF0000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409 IKEA Bygge umeå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1524000" y="457200"/>
            <a:ext cx="6792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 smtClean="0">
                <a:solidFill>
                  <a:srgbClr val="FFFF00"/>
                </a:solidFill>
                <a:latin typeface="BlairMdITC TT Medium"/>
              </a:rPr>
              <a:t>Business as </a:t>
            </a:r>
            <a:r>
              <a:rPr lang="sv-SE" sz="3600" dirty="0" err="1" smtClean="0">
                <a:solidFill>
                  <a:srgbClr val="FFFF00"/>
                </a:solidFill>
                <a:latin typeface="BlairMdITC TT Medium"/>
              </a:rPr>
              <a:t>usual</a:t>
            </a:r>
            <a:r>
              <a:rPr lang="sv-SE" sz="3600" dirty="0" smtClean="0">
                <a:solidFill>
                  <a:srgbClr val="FFFF00"/>
                </a:solidFill>
                <a:latin typeface="BlairMdITC TT Medium"/>
              </a:rPr>
              <a:t> …</a:t>
            </a:r>
            <a:endParaRPr lang="sv-SE" sz="3600" dirty="0">
              <a:solidFill>
                <a:srgbClr val="FFFF00"/>
              </a:solidFill>
              <a:latin typeface="BlairMdITC TT Medium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825500" y="6169223"/>
            <a:ext cx="8787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solidFill>
                  <a:srgbClr val="660066"/>
                </a:solidFill>
                <a:latin typeface="BlairMdITC TT Medium"/>
              </a:rPr>
              <a:t>Björn Forsberg Kontakt: 	</a:t>
            </a:r>
            <a:r>
              <a:rPr lang="sv-SE" sz="1400" dirty="0" smtClean="0">
                <a:solidFill>
                  <a:srgbClr val="660066"/>
                </a:solidFill>
                <a:latin typeface="BlairMdITC TT Medium"/>
                <a:hlinkClick r:id="rId2"/>
              </a:rPr>
              <a:t>bjornone@gmail.com</a:t>
            </a:r>
            <a:endParaRPr lang="sv-SE" sz="1400" dirty="0" smtClean="0">
              <a:solidFill>
                <a:srgbClr val="660066"/>
              </a:solidFill>
              <a:latin typeface="BlairMdITC TT Medium"/>
            </a:endParaRPr>
          </a:p>
          <a:p>
            <a:r>
              <a:rPr lang="sv-SE" sz="1400" dirty="0" smtClean="0">
                <a:solidFill>
                  <a:srgbClr val="660066"/>
                </a:solidFill>
                <a:latin typeface="BlairMdITC TT Medium"/>
              </a:rPr>
              <a:t>Tel: 0933 13009 (072 227 8911) </a:t>
            </a:r>
            <a:r>
              <a:rPr lang="sv-SE" sz="1400" dirty="0" smtClean="0">
                <a:solidFill>
                  <a:srgbClr val="FF0000"/>
                </a:solidFill>
                <a:latin typeface="BlairMdITC TT Medium"/>
              </a:rPr>
              <a:t>blogg: </a:t>
            </a:r>
            <a:r>
              <a:rPr lang="sv-SE" sz="1400" dirty="0" err="1" smtClean="0">
                <a:solidFill>
                  <a:srgbClr val="FF0000"/>
                </a:solidFill>
                <a:latin typeface="BlairMdITC TT Medium"/>
              </a:rPr>
              <a:t>igranslandet.blogspot.se</a:t>
            </a:r>
            <a:endParaRPr lang="sv-SE" sz="1400" dirty="0" smtClean="0">
              <a:solidFill>
                <a:srgbClr val="FF0000"/>
              </a:solidFill>
              <a:latin typeface="BlairMdITC TT Medium"/>
            </a:endParaRPr>
          </a:p>
          <a:p>
            <a:endParaRPr lang="sv-SE" sz="1400" dirty="0">
              <a:solidFill>
                <a:srgbClr val="660066"/>
              </a:solidFill>
              <a:latin typeface="BlairMdITC TT Medium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77"/>
            <a:ext cx="9906000" cy="6172200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3962401" y="652790"/>
            <a:ext cx="1679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 smtClean="0">
                <a:solidFill>
                  <a:srgbClr val="0000FF"/>
                </a:solidFill>
                <a:latin typeface="BlairMdITC TT Medium"/>
              </a:rPr>
              <a:t>TACK!</a:t>
            </a:r>
            <a:endParaRPr lang="sv-SE" sz="2800" dirty="0">
              <a:solidFill>
                <a:srgbClr val="0000FF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209 shop to you dr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140"/>
            <a:ext cx="9906000" cy="537286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1485900" y="438835"/>
            <a:ext cx="5765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 smtClean="0">
                <a:solidFill>
                  <a:srgbClr val="0000FF"/>
                </a:solidFill>
                <a:latin typeface="BlairMdITC TT Medium"/>
              </a:rPr>
              <a:t>Varför tillväxt?</a:t>
            </a:r>
            <a:endParaRPr lang="sv-SE" sz="3600" dirty="0">
              <a:solidFill>
                <a:srgbClr val="0000FF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403 Börskaos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1447800" y="2020163"/>
            <a:ext cx="795033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5400" dirty="0" smtClean="0">
                <a:solidFill>
                  <a:srgbClr val="FFFF00"/>
                </a:solidFill>
                <a:latin typeface="BlairMdITC TT Medium"/>
              </a:rPr>
              <a:t>Systemet</a:t>
            </a:r>
          </a:p>
          <a:p>
            <a:pPr algn="ctr"/>
            <a:r>
              <a:rPr lang="sv-SE" sz="5400" dirty="0" smtClean="0">
                <a:solidFill>
                  <a:srgbClr val="FFFF00"/>
                </a:solidFill>
                <a:latin typeface="BlairMdITC TT Medium"/>
              </a:rPr>
              <a:t>kräver tillväxt</a:t>
            </a:r>
            <a:endParaRPr lang="sv-SE" sz="5400" dirty="0">
              <a:solidFill>
                <a:srgbClr val="FFFF00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1403 Tillväxten gränser är här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9717" cy="68580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685800" y="2819400"/>
            <a:ext cx="85757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400" dirty="0" smtClean="0">
                <a:solidFill>
                  <a:srgbClr val="FFFF00"/>
                </a:solidFill>
                <a:latin typeface="BlairMdITC TT Medium"/>
              </a:rPr>
              <a:t>Tillväxtens gränser</a:t>
            </a:r>
          </a:p>
          <a:p>
            <a:pPr algn="ctr"/>
            <a:r>
              <a:rPr lang="sv-SE" sz="4400" dirty="0" smtClean="0">
                <a:solidFill>
                  <a:srgbClr val="FFFF00"/>
                </a:solidFill>
                <a:latin typeface="BlairMdITC TT Medium"/>
              </a:rPr>
              <a:t>är här …</a:t>
            </a:r>
            <a:endParaRPr lang="sv-SE" sz="4400" dirty="0">
              <a:solidFill>
                <a:srgbClr val="FFFF00"/>
              </a:solidFill>
              <a:latin typeface="BlairMdITC TT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eak-everything-fe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905000"/>
            <a:ext cx="7277100" cy="3802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309 olja 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1143000" y="152400"/>
            <a:ext cx="723074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800" dirty="0" smtClean="0">
                <a:solidFill>
                  <a:srgbClr val="0000FF"/>
                </a:solidFill>
                <a:latin typeface="BlairMdITC TT Medium"/>
              </a:rPr>
              <a:t>Men det stora bekymret är </a:t>
            </a:r>
          </a:p>
          <a:p>
            <a:pPr algn="ctr"/>
            <a:r>
              <a:rPr lang="sv-SE" sz="4000" dirty="0" smtClean="0">
                <a:solidFill>
                  <a:srgbClr val="0000FF"/>
                </a:solidFill>
                <a:latin typeface="BlairMdITC TT Medium"/>
              </a:rPr>
              <a:t>oljan</a:t>
            </a:r>
            <a:endParaRPr lang="sv-SE" sz="4000" dirty="0">
              <a:solidFill>
                <a:srgbClr val="0000FF"/>
              </a:solidFill>
              <a:latin typeface="BlairMdITC T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1219200" y="271790"/>
            <a:ext cx="725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 smtClean="0">
                <a:solidFill>
                  <a:srgbClr val="660066"/>
                </a:solidFill>
              </a:rPr>
              <a:t>Oljeproduktionen: På en platå sedan 2004…</a:t>
            </a:r>
            <a:endParaRPr lang="sv-SE" sz="2800" dirty="0">
              <a:solidFill>
                <a:srgbClr val="660066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5464350" y="6139190"/>
            <a:ext cx="3477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 smtClean="0">
                <a:solidFill>
                  <a:srgbClr val="0000FF"/>
                </a:solidFill>
              </a:rPr>
              <a:t>…snart går det utför!</a:t>
            </a:r>
            <a:endParaRPr lang="sv-SE" sz="2800" dirty="0">
              <a:solidFill>
                <a:srgbClr val="0000FF"/>
              </a:solidFill>
            </a:endParaRPr>
          </a:p>
        </p:txBody>
      </p:sp>
      <p:pic>
        <p:nvPicPr>
          <p:cNvPr id="6" name="Bildobjekt 5" descr="global crude oil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54" y="990600"/>
            <a:ext cx="6788150" cy="5012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18904</TotalTime>
  <Words>174</Words>
  <Application>Microsoft Macintosh PowerPoint</Application>
  <PresentationFormat>A4 (210 x 297 mm)</PresentationFormat>
  <Paragraphs>46</Paragraphs>
  <Slides>33</Slides>
  <Notes>0</Notes>
  <HiddenSlides>0</HiddenSlides>
  <MMClips>0</MMClips>
  <ScaleCrop>false</ScaleCrop>
  <HeadingPairs>
    <vt:vector size="4" baseType="variant">
      <vt:variant>
        <vt:lpstr>Formgivningsmall</vt:lpstr>
      </vt:variant>
      <vt:variant>
        <vt:i4>1</vt:i4>
      </vt:variant>
      <vt:variant>
        <vt:lpstr>Bildrubriker</vt:lpstr>
      </vt:variant>
      <vt:variant>
        <vt:i4>33</vt:i4>
      </vt:variant>
    </vt:vector>
  </HeadingPairs>
  <TitlesOfParts>
    <vt:vector size="34" baseType="lpstr">
      <vt:lpstr>Office-tema</vt:lpstr>
      <vt:lpstr>Tillväxtens slut &amp; omställningens tid…</vt:lpstr>
      <vt:lpstr>”Varje kris är en möjlighet och vi närmar oss nu den största möjligheten någonsin.”</vt:lpstr>
      <vt:lpstr>Bild 3</vt:lpstr>
      <vt:lpstr>Bild 4</vt:lpstr>
      <vt:lpstr>Bild 5</vt:lpstr>
      <vt:lpstr>Bild 6</vt:lpstr>
      <vt:lpstr>Bild 7</vt:lpstr>
      <vt:lpstr>Bild 8</vt:lpstr>
      <vt:lpstr>Bild 9</vt:lpstr>
      <vt:lpstr>Bild 10</vt:lpstr>
      <vt:lpstr>Bild 11</vt:lpstr>
      <vt:lpstr>Bild 12</vt:lpstr>
      <vt:lpstr>Bild 13</vt:lpstr>
      <vt:lpstr>Bild 14</vt:lpstr>
      <vt:lpstr>Bild 15</vt:lpstr>
      <vt:lpstr>Bild 16</vt:lpstr>
      <vt:lpstr>Bild 17</vt:lpstr>
      <vt:lpstr>Bild 18</vt:lpstr>
      <vt:lpstr>Bild 19</vt:lpstr>
      <vt:lpstr>Bild 20</vt:lpstr>
      <vt:lpstr>Bild 21</vt:lpstr>
      <vt:lpstr>Bild 22</vt:lpstr>
      <vt:lpstr>Bild 23</vt:lpstr>
      <vt:lpstr>Bild 24</vt:lpstr>
      <vt:lpstr>Bild 25</vt:lpstr>
      <vt:lpstr>Bild 26</vt:lpstr>
      <vt:lpstr>Bild 27</vt:lpstr>
      <vt:lpstr>Bild 28</vt:lpstr>
      <vt:lpstr>Bild 29</vt:lpstr>
      <vt:lpstr>Bild 30</vt:lpstr>
      <vt:lpstr>Bild 31</vt:lpstr>
      <vt:lpstr>Bild 32</vt:lpstr>
      <vt:lpstr>Bild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TILLVÄXTENS SISTA DAGAR…?</dc:title>
  <dc:creator>Björn Forsberg</dc:creator>
  <cp:lastModifiedBy>Björn Forsberg</cp:lastModifiedBy>
  <cp:revision>920</cp:revision>
  <cp:lastPrinted>2015-03-05T09:16:34Z</cp:lastPrinted>
  <dcterms:created xsi:type="dcterms:W3CDTF">2015-03-12T08:21:27Z</dcterms:created>
  <dcterms:modified xsi:type="dcterms:W3CDTF">2015-03-12T08:22:36Z</dcterms:modified>
</cp:coreProperties>
</file>